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88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Heffron" userId="9cfd90b5-205d-4f75-8158-60a8ac6243d9" providerId="ADAL" clId="{40CE66A5-2AF3-4E52-9216-AEC5E61DD628}"/>
    <pc:docChg chg="undo custSel delSld modSld sldOrd">
      <pc:chgData name="Katie Heffron" userId="9cfd90b5-205d-4f75-8158-60a8ac6243d9" providerId="ADAL" clId="{40CE66A5-2AF3-4E52-9216-AEC5E61DD628}" dt="2025-01-30T11:26:10.486" v="93" actId="20577"/>
      <pc:docMkLst>
        <pc:docMk/>
      </pc:docMkLst>
      <pc:sldChg chg="delSp mod">
        <pc:chgData name="Katie Heffron" userId="9cfd90b5-205d-4f75-8158-60a8ac6243d9" providerId="ADAL" clId="{40CE66A5-2AF3-4E52-9216-AEC5E61DD628}" dt="2025-01-30T11:11:06.009" v="57" actId="478"/>
        <pc:sldMkLst>
          <pc:docMk/>
          <pc:sldMk cId="0" sldId="257"/>
        </pc:sldMkLst>
        <pc:spChg chg="del">
          <ac:chgData name="Katie Heffron" userId="9cfd90b5-205d-4f75-8158-60a8ac6243d9" providerId="ADAL" clId="{40CE66A5-2AF3-4E52-9216-AEC5E61DD628}" dt="2025-01-30T11:11:06.009" v="57" actId="478"/>
          <ac:spMkLst>
            <pc:docMk/>
            <pc:sldMk cId="0" sldId="257"/>
            <ac:spMk id="65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0:49.722" v="52" actId="478"/>
          <ac:spMkLst>
            <pc:docMk/>
            <pc:sldMk cId="0" sldId="257"/>
            <ac:spMk id="66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11:09.324" v="58" actId="478"/>
        <pc:sldMkLst>
          <pc:docMk/>
          <pc:sldMk cId="0" sldId="258"/>
        </pc:sldMkLst>
        <pc:spChg chg="del">
          <ac:chgData name="Katie Heffron" userId="9cfd90b5-205d-4f75-8158-60a8ac6243d9" providerId="ADAL" clId="{40CE66A5-2AF3-4E52-9216-AEC5E61DD628}" dt="2025-01-30T11:11:09.324" v="58" actId="478"/>
          <ac:spMkLst>
            <pc:docMk/>
            <pc:sldMk cId="0" sldId="258"/>
            <ac:spMk id="39" creationId="{00000000-0000-0000-0000-000000000000}"/>
          </ac:spMkLst>
        </pc:spChg>
        <pc:spChg chg="del mod">
          <ac:chgData name="Katie Heffron" userId="9cfd90b5-205d-4f75-8158-60a8ac6243d9" providerId="ADAL" clId="{40CE66A5-2AF3-4E52-9216-AEC5E61DD628}" dt="2025-01-30T11:10:54.801" v="54" actId="478"/>
          <ac:spMkLst>
            <pc:docMk/>
            <pc:sldMk cId="0" sldId="258"/>
            <ac:spMk id="40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11:02.539" v="56" actId="478"/>
        <pc:sldMkLst>
          <pc:docMk/>
          <pc:sldMk cId="0" sldId="259"/>
        </pc:sldMkLst>
        <pc:spChg chg="mod">
          <ac:chgData name="Katie Heffron" userId="9cfd90b5-205d-4f75-8158-60a8ac6243d9" providerId="ADAL" clId="{40CE66A5-2AF3-4E52-9216-AEC5E61DD628}" dt="2025-01-30T09:58:50.905" v="3" actId="14100"/>
          <ac:spMkLst>
            <pc:docMk/>
            <pc:sldMk cId="0" sldId="259"/>
            <ac:spMk id="58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1:02.539" v="56" actId="478"/>
          <ac:spMkLst>
            <pc:docMk/>
            <pc:sldMk cId="0" sldId="259"/>
            <ac:spMk id="59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0:59.857" v="55" actId="478"/>
          <ac:spMkLst>
            <pc:docMk/>
            <pc:sldMk cId="0" sldId="259"/>
            <ac:spMk id="60" creationId="{00000000-0000-0000-0000-000000000000}"/>
          </ac:spMkLst>
        </pc:spChg>
      </pc:sldChg>
      <pc:sldChg chg="del">
        <pc:chgData name="Katie Heffron" userId="9cfd90b5-205d-4f75-8158-60a8ac6243d9" providerId="ADAL" clId="{40CE66A5-2AF3-4E52-9216-AEC5E61DD628}" dt="2025-01-30T09:57:31.898" v="0" actId="47"/>
        <pc:sldMkLst>
          <pc:docMk/>
          <pc:sldMk cId="0" sldId="260"/>
        </pc:sldMkLst>
      </pc:sldChg>
      <pc:sldChg chg="delSp modSp mod">
        <pc:chgData name="Katie Heffron" userId="9cfd90b5-205d-4f75-8158-60a8ac6243d9" providerId="ADAL" clId="{40CE66A5-2AF3-4E52-9216-AEC5E61DD628}" dt="2025-01-30T11:11:22.416" v="60" actId="478"/>
        <pc:sldMkLst>
          <pc:docMk/>
          <pc:sldMk cId="0" sldId="262"/>
        </pc:sldMkLst>
        <pc:spChg chg="mod">
          <ac:chgData name="Katie Heffron" userId="9cfd90b5-205d-4f75-8158-60a8ac6243d9" providerId="ADAL" clId="{40CE66A5-2AF3-4E52-9216-AEC5E61DD628}" dt="2025-01-30T09:59:11.309" v="4" actId="14100"/>
          <ac:spMkLst>
            <pc:docMk/>
            <pc:sldMk cId="0" sldId="262"/>
            <ac:spMk id="3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09:59:13.397" v="5" actId="14100"/>
          <ac:spMkLst>
            <pc:docMk/>
            <pc:sldMk cId="0" sldId="262"/>
            <ac:spMk id="5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09:59:17.869" v="7" actId="14100"/>
          <ac:spMkLst>
            <pc:docMk/>
            <pc:sldMk cId="0" sldId="262"/>
            <ac:spMk id="7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09:59:29.235" v="9" actId="14100"/>
          <ac:spMkLst>
            <pc:docMk/>
            <pc:sldMk cId="0" sldId="262"/>
            <ac:spMk id="11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10:01:51.107" v="17" actId="20577"/>
          <ac:spMkLst>
            <pc:docMk/>
            <pc:sldMk cId="0" sldId="262"/>
            <ac:spMk id="32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1:22.416" v="60" actId="478"/>
          <ac:spMkLst>
            <pc:docMk/>
            <pc:sldMk cId="0" sldId="262"/>
            <ac:spMk id="33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1:16.039" v="59" actId="478"/>
          <ac:spMkLst>
            <pc:docMk/>
            <pc:sldMk cId="0" sldId="262"/>
            <ac:spMk id="34" creationId="{00000000-0000-0000-0000-000000000000}"/>
          </ac:spMkLst>
        </pc:spChg>
      </pc:sldChg>
      <pc:sldChg chg="delSp mod">
        <pc:chgData name="Katie Heffron" userId="9cfd90b5-205d-4f75-8158-60a8ac6243d9" providerId="ADAL" clId="{40CE66A5-2AF3-4E52-9216-AEC5E61DD628}" dt="2025-01-30T11:11:30.350" v="62" actId="478"/>
        <pc:sldMkLst>
          <pc:docMk/>
          <pc:sldMk cId="0" sldId="263"/>
        </pc:sldMkLst>
        <pc:spChg chg="del">
          <ac:chgData name="Katie Heffron" userId="9cfd90b5-205d-4f75-8158-60a8ac6243d9" providerId="ADAL" clId="{40CE66A5-2AF3-4E52-9216-AEC5E61DD628}" dt="2025-01-30T11:11:30.350" v="62" actId="478"/>
          <ac:spMkLst>
            <pc:docMk/>
            <pc:sldMk cId="0" sldId="263"/>
            <ac:spMk id="86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1:27.832" v="61" actId="478"/>
          <ac:spMkLst>
            <pc:docMk/>
            <pc:sldMk cId="0" sldId="263"/>
            <ac:spMk id="87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11:40.710" v="65" actId="478"/>
        <pc:sldMkLst>
          <pc:docMk/>
          <pc:sldMk cId="0" sldId="265"/>
        </pc:sldMkLst>
        <pc:spChg chg="del mod">
          <ac:chgData name="Katie Heffron" userId="9cfd90b5-205d-4f75-8158-60a8ac6243d9" providerId="ADAL" clId="{40CE66A5-2AF3-4E52-9216-AEC5E61DD628}" dt="2025-01-30T11:11:40.710" v="65" actId="478"/>
          <ac:spMkLst>
            <pc:docMk/>
            <pc:sldMk cId="0" sldId="265"/>
            <ac:spMk id="35" creationId="{00000000-0000-0000-0000-000000000000}"/>
          </ac:spMkLst>
        </pc:spChg>
        <pc:picChg chg="del">
          <ac:chgData name="Katie Heffron" userId="9cfd90b5-205d-4f75-8158-60a8ac6243d9" providerId="ADAL" clId="{40CE66A5-2AF3-4E52-9216-AEC5E61DD628}" dt="2025-01-30T11:11:36.905" v="63" actId="478"/>
          <ac:picMkLst>
            <pc:docMk/>
            <pc:sldMk cId="0" sldId="265"/>
            <ac:picMk id="6" creationId="{00000000-0000-0000-0000-000000000000}"/>
          </ac:picMkLst>
        </pc:picChg>
      </pc:sldChg>
      <pc:sldChg chg="delSp mod">
        <pc:chgData name="Katie Heffron" userId="9cfd90b5-205d-4f75-8158-60a8ac6243d9" providerId="ADAL" clId="{40CE66A5-2AF3-4E52-9216-AEC5E61DD628}" dt="2025-01-30T11:11:44.630" v="66" actId="478"/>
        <pc:sldMkLst>
          <pc:docMk/>
          <pc:sldMk cId="0" sldId="266"/>
        </pc:sldMkLst>
        <pc:spChg chg="del">
          <ac:chgData name="Katie Heffron" userId="9cfd90b5-205d-4f75-8158-60a8ac6243d9" providerId="ADAL" clId="{40CE66A5-2AF3-4E52-9216-AEC5E61DD628}" dt="2025-01-30T11:11:44.630" v="66" actId="478"/>
          <ac:spMkLst>
            <pc:docMk/>
            <pc:sldMk cId="0" sldId="266"/>
            <ac:spMk id="8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13:13.772" v="80" actId="478"/>
        <pc:sldMkLst>
          <pc:docMk/>
          <pc:sldMk cId="0" sldId="268"/>
        </pc:sldMkLst>
        <pc:spChg chg="mod">
          <ac:chgData name="Katie Heffron" userId="9cfd90b5-205d-4f75-8158-60a8ac6243d9" providerId="ADAL" clId="{40CE66A5-2AF3-4E52-9216-AEC5E61DD628}" dt="2025-01-30T10:00:42.835" v="13" actId="1076"/>
          <ac:spMkLst>
            <pc:docMk/>
            <pc:sldMk cId="0" sldId="268"/>
            <ac:spMk id="17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10:03:03.088" v="50" actId="20577"/>
          <ac:spMkLst>
            <pc:docMk/>
            <pc:sldMk cId="0" sldId="268"/>
            <ac:spMk id="31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3:13.772" v="80" actId="478"/>
          <ac:spMkLst>
            <pc:docMk/>
            <pc:sldMk cId="0" sldId="268"/>
            <ac:spMk id="32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3:12.267" v="79" actId="478"/>
          <ac:spMkLst>
            <pc:docMk/>
            <pc:sldMk cId="0" sldId="268"/>
            <ac:spMk id="33" creationId="{00000000-0000-0000-0000-000000000000}"/>
          </ac:spMkLst>
        </pc:spChg>
      </pc:sldChg>
      <pc:sldChg chg="delSp mod">
        <pc:chgData name="Katie Heffron" userId="9cfd90b5-205d-4f75-8158-60a8ac6243d9" providerId="ADAL" clId="{40CE66A5-2AF3-4E52-9216-AEC5E61DD628}" dt="2025-01-30T11:12:05.267" v="68" actId="478"/>
        <pc:sldMkLst>
          <pc:docMk/>
          <pc:sldMk cId="0" sldId="269"/>
        </pc:sldMkLst>
        <pc:spChg chg="del">
          <ac:chgData name="Katie Heffron" userId="9cfd90b5-205d-4f75-8158-60a8ac6243d9" providerId="ADAL" clId="{40CE66A5-2AF3-4E52-9216-AEC5E61DD628}" dt="2025-01-30T11:12:05.267" v="68" actId="478"/>
          <ac:spMkLst>
            <pc:docMk/>
            <pc:sldMk cId="0" sldId="269"/>
            <ac:spMk id="14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2:03.659" v="67" actId="478"/>
          <ac:spMkLst>
            <pc:docMk/>
            <pc:sldMk cId="0" sldId="269"/>
            <ac:spMk id="15" creationId="{00000000-0000-0000-0000-000000000000}"/>
          </ac:spMkLst>
        </pc:spChg>
      </pc:sldChg>
      <pc:sldChg chg="addSp delSp modSp mod">
        <pc:chgData name="Katie Heffron" userId="9cfd90b5-205d-4f75-8158-60a8ac6243d9" providerId="ADAL" clId="{40CE66A5-2AF3-4E52-9216-AEC5E61DD628}" dt="2025-01-30T11:26:09.166" v="92" actId="20577"/>
        <pc:sldMkLst>
          <pc:docMk/>
          <pc:sldMk cId="0" sldId="270"/>
        </pc:sldMkLst>
        <pc:spChg chg="add del mod">
          <ac:chgData name="Katie Heffron" userId="9cfd90b5-205d-4f75-8158-60a8ac6243d9" providerId="ADAL" clId="{40CE66A5-2AF3-4E52-9216-AEC5E61DD628}" dt="2025-01-30T11:26:09.166" v="92" actId="20577"/>
          <ac:spMkLst>
            <pc:docMk/>
            <pc:sldMk cId="0" sldId="270"/>
            <ac:spMk id="30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3:29.101" v="82" actId="478"/>
          <ac:spMkLst>
            <pc:docMk/>
            <pc:sldMk cId="0" sldId="270"/>
            <ac:spMk id="31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3:26.524" v="81" actId="478"/>
          <ac:spMkLst>
            <pc:docMk/>
            <pc:sldMk cId="0" sldId="270"/>
            <ac:spMk id="32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12:15.511" v="72" actId="478"/>
        <pc:sldMkLst>
          <pc:docMk/>
          <pc:sldMk cId="0" sldId="271"/>
        </pc:sldMkLst>
        <pc:spChg chg="del">
          <ac:chgData name="Katie Heffron" userId="9cfd90b5-205d-4f75-8158-60a8ac6243d9" providerId="ADAL" clId="{40CE66A5-2AF3-4E52-9216-AEC5E61DD628}" dt="2025-01-30T11:12:15.511" v="72" actId="478"/>
          <ac:spMkLst>
            <pc:docMk/>
            <pc:sldMk cId="0" sldId="271"/>
            <ac:spMk id="4" creationId="{00000000-0000-0000-0000-000000000000}"/>
          </ac:spMkLst>
        </pc:spChg>
        <pc:spChg chg="del mod">
          <ac:chgData name="Katie Heffron" userId="9cfd90b5-205d-4f75-8158-60a8ac6243d9" providerId="ADAL" clId="{40CE66A5-2AF3-4E52-9216-AEC5E61DD628}" dt="2025-01-30T11:12:12.946" v="71" actId="478"/>
          <ac:spMkLst>
            <pc:docMk/>
            <pc:sldMk cId="0" sldId="271"/>
            <ac:spMk id="5" creationId="{00000000-0000-0000-0000-000000000000}"/>
          </ac:spMkLst>
        </pc:spChg>
      </pc:sldChg>
      <pc:sldChg chg="delSp modSp mod">
        <pc:chgData name="Katie Heffron" userId="9cfd90b5-205d-4f75-8158-60a8ac6243d9" providerId="ADAL" clId="{40CE66A5-2AF3-4E52-9216-AEC5E61DD628}" dt="2025-01-30T11:26:10.486" v="93" actId="20577"/>
        <pc:sldMkLst>
          <pc:docMk/>
          <pc:sldMk cId="0" sldId="272"/>
        </pc:sldMkLst>
        <pc:spChg chg="mod">
          <ac:chgData name="Katie Heffron" userId="9cfd90b5-205d-4f75-8158-60a8ac6243d9" providerId="ADAL" clId="{40CE66A5-2AF3-4E52-9216-AEC5E61DD628}" dt="2025-01-30T10:00:56.834" v="14" actId="14100"/>
          <ac:spMkLst>
            <pc:docMk/>
            <pc:sldMk cId="0" sldId="272"/>
            <ac:spMk id="24" creationId="{00000000-0000-0000-0000-000000000000}"/>
          </ac:spMkLst>
        </pc:spChg>
        <pc:spChg chg="mod">
          <ac:chgData name="Katie Heffron" userId="9cfd90b5-205d-4f75-8158-60a8ac6243d9" providerId="ADAL" clId="{40CE66A5-2AF3-4E52-9216-AEC5E61DD628}" dt="2025-01-30T11:26:10.486" v="93" actId="20577"/>
          <ac:spMkLst>
            <pc:docMk/>
            <pc:sldMk cId="0" sldId="272"/>
            <ac:spMk id="26" creationId="{00000000-0000-0000-0000-000000000000}"/>
          </ac:spMkLst>
        </pc:spChg>
        <pc:spChg chg="del mod">
          <ac:chgData name="Katie Heffron" userId="9cfd90b5-205d-4f75-8158-60a8ac6243d9" providerId="ADAL" clId="{40CE66A5-2AF3-4E52-9216-AEC5E61DD628}" dt="2025-01-30T11:12:20.478" v="75" actId="478"/>
          <ac:spMkLst>
            <pc:docMk/>
            <pc:sldMk cId="0" sldId="272"/>
            <ac:spMk id="50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2:17.706" v="73" actId="478"/>
          <ac:spMkLst>
            <pc:docMk/>
            <pc:sldMk cId="0" sldId="272"/>
            <ac:spMk id="51" creationId="{00000000-0000-0000-0000-000000000000}"/>
          </ac:spMkLst>
        </pc:spChg>
      </pc:sldChg>
      <pc:sldChg chg="addSp delSp modSp mod">
        <pc:chgData name="Katie Heffron" userId="9cfd90b5-205d-4f75-8158-60a8ac6243d9" providerId="ADAL" clId="{40CE66A5-2AF3-4E52-9216-AEC5E61DD628}" dt="2025-01-30T11:13:45.063" v="83" actId="478"/>
        <pc:sldMkLst>
          <pc:docMk/>
          <pc:sldMk cId="0" sldId="273"/>
        </pc:sldMkLst>
        <pc:spChg chg="mod">
          <ac:chgData name="Katie Heffron" userId="9cfd90b5-205d-4f75-8158-60a8ac6243d9" providerId="ADAL" clId="{40CE66A5-2AF3-4E52-9216-AEC5E61DD628}" dt="2025-01-30T10:01:04.955" v="15" actId="14100"/>
          <ac:spMkLst>
            <pc:docMk/>
            <pc:sldMk cId="0" sldId="273"/>
            <ac:spMk id="3" creationId="{00000000-0000-0000-0000-000000000000}"/>
          </ac:spMkLst>
        </pc:spChg>
        <pc:spChg chg="add del">
          <ac:chgData name="Katie Heffron" userId="9cfd90b5-205d-4f75-8158-60a8ac6243d9" providerId="ADAL" clId="{40CE66A5-2AF3-4E52-9216-AEC5E61DD628}" dt="2025-01-30T11:13:45.063" v="83" actId="478"/>
          <ac:spMkLst>
            <pc:docMk/>
            <pc:sldMk cId="0" sldId="273"/>
            <ac:spMk id="13" creationId="{00000000-0000-0000-0000-000000000000}"/>
          </ac:spMkLst>
        </pc:spChg>
        <pc:spChg chg="del">
          <ac:chgData name="Katie Heffron" userId="9cfd90b5-205d-4f75-8158-60a8ac6243d9" providerId="ADAL" clId="{40CE66A5-2AF3-4E52-9216-AEC5E61DD628}" dt="2025-01-30T11:12:29.554" v="76" actId="478"/>
          <ac:spMkLst>
            <pc:docMk/>
            <pc:sldMk cId="0" sldId="273"/>
            <ac:spMk id="14" creationId="{00000000-0000-0000-0000-000000000000}"/>
          </ac:spMkLst>
        </pc:spChg>
      </pc:sldChg>
      <pc:sldChg chg="del ord">
        <pc:chgData name="Katie Heffron" userId="9cfd90b5-205d-4f75-8158-60a8ac6243d9" providerId="ADAL" clId="{40CE66A5-2AF3-4E52-9216-AEC5E61DD628}" dt="2025-01-30T11:10:42.766" v="51" actId="47"/>
        <pc:sldMkLst>
          <pc:docMk/>
          <pc:sldMk cId="0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268716" y="1374394"/>
            <a:ext cx="3482975" cy="4675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09118"/>
            <a:ext cx="9768840" cy="651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Liberation Sans Narrow"/>
                <a:cs typeface="Liberation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9100" y="1874824"/>
            <a:ext cx="11353800" cy="43421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500" y="6575170"/>
            <a:ext cx="722630" cy="127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12700">
              <a:lnSpc>
                <a:spcPts val="865"/>
              </a:lnSpc>
            </a:pPr>
            <a:r>
              <a:rPr dirty="0"/>
              <a:t>©</a:t>
            </a:r>
            <a:r>
              <a:rPr spc="-25" dirty="0"/>
              <a:t> </a:t>
            </a:r>
            <a:r>
              <a:rPr dirty="0"/>
              <a:t>Oliver</a:t>
            </a:r>
            <a:r>
              <a:rPr spc="-5" dirty="0"/>
              <a:t> </a:t>
            </a:r>
            <a:r>
              <a:rPr spc="-10" dirty="0"/>
              <a:t>Wyman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504676" y="6566027"/>
            <a:ext cx="281304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04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jpg"/><Relationship Id="rId5" Type="http://schemas.openxmlformats.org/officeDocument/2006/relationships/image" Target="../media/image77.png"/><Relationship Id="rId4" Type="http://schemas.openxmlformats.org/officeDocument/2006/relationships/image" Target="../media/image7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assets.publishing.service.gov.uk/media/6453acadc33b460012f5e6b8/HMT_Orange_Book_May_2023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jpg"/><Relationship Id="rId3" Type="http://schemas.openxmlformats.org/officeDocument/2006/relationships/image" Target="../media/image2.png"/><Relationship Id="rId21" Type="http://schemas.openxmlformats.org/officeDocument/2006/relationships/image" Target="../media/image20.jpg"/><Relationship Id="rId34" Type="http://schemas.openxmlformats.org/officeDocument/2006/relationships/image" Target="../media/image3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g"/><Relationship Id="rId25" Type="http://schemas.openxmlformats.org/officeDocument/2006/relationships/image" Target="../media/image24.jpg"/><Relationship Id="rId33" Type="http://schemas.openxmlformats.org/officeDocument/2006/relationships/image" Target="../media/image32.jp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jp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23" Type="http://schemas.openxmlformats.org/officeDocument/2006/relationships/image" Target="../media/image22.jpg"/><Relationship Id="rId28" Type="http://schemas.openxmlformats.org/officeDocument/2006/relationships/image" Target="../media/image27.jp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jp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Relationship Id="rId22" Type="http://schemas.openxmlformats.org/officeDocument/2006/relationships/image" Target="../media/image21.png"/><Relationship Id="rId27" Type="http://schemas.openxmlformats.org/officeDocument/2006/relationships/image" Target="../media/image26.jpg"/><Relationship Id="rId30" Type="http://schemas.openxmlformats.org/officeDocument/2006/relationships/image" Target="../media/image29.jpg"/><Relationship Id="rId35" Type="http://schemas.openxmlformats.org/officeDocument/2006/relationships/image" Target="../media/image34.png"/><Relationship Id="rId8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12" Type="http://schemas.openxmlformats.org/officeDocument/2006/relationships/image" Target="../media/image43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2.jpg"/><Relationship Id="rId5" Type="http://schemas.openxmlformats.org/officeDocument/2006/relationships/image" Target="../media/image9.png"/><Relationship Id="rId10" Type="http://schemas.openxmlformats.org/officeDocument/2006/relationships/image" Target="../media/image35.png"/><Relationship Id="rId4" Type="http://schemas.openxmlformats.org/officeDocument/2006/relationships/image" Target="../media/image38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13" Type="http://schemas.openxmlformats.org/officeDocument/2006/relationships/image" Target="../media/image55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12" Type="http://schemas.openxmlformats.org/officeDocument/2006/relationships/image" Target="../media/image54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" Type="http://schemas.openxmlformats.org/officeDocument/2006/relationships/image" Target="../media/image58.png"/><Relationship Id="rId16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95978"/>
            <a:ext cx="5569585" cy="115316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 marR="5080">
              <a:lnSpc>
                <a:spcPts val="4079"/>
              </a:lnSpc>
              <a:spcBef>
                <a:spcPts val="835"/>
              </a:spcBef>
            </a:pPr>
            <a:r>
              <a:rPr sz="4000" spc="-270" dirty="0"/>
              <a:t>OVERVIEW</a:t>
            </a:r>
            <a:r>
              <a:rPr sz="4000" spc="-90" dirty="0"/>
              <a:t> </a:t>
            </a:r>
            <a:r>
              <a:rPr sz="4000" spc="-390" dirty="0"/>
              <a:t>OF</a:t>
            </a:r>
            <a:r>
              <a:rPr sz="4000" spc="-95" dirty="0"/>
              <a:t> </a:t>
            </a:r>
            <a:r>
              <a:rPr sz="4000" spc="-295" dirty="0"/>
              <a:t>UK </a:t>
            </a:r>
            <a:r>
              <a:rPr sz="4000" spc="-290" dirty="0"/>
              <a:t>GOVERNMENT</a:t>
            </a:r>
            <a:r>
              <a:rPr sz="4000" spc="-65" dirty="0"/>
              <a:t> </a:t>
            </a:r>
            <a:r>
              <a:rPr sz="4000" spc="-285" dirty="0"/>
              <a:t>DEPARTMENTS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42776" y="6578727"/>
            <a:ext cx="1924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44"/>
              </a:lnSpc>
            </a:pPr>
            <a:r>
              <a:rPr sz="1000" spc="-30" dirty="0">
                <a:latin typeface="Carlito"/>
                <a:cs typeface="Carlito"/>
              </a:rPr>
              <a:t>182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28000" y="0"/>
            <a:ext cx="4064000" cy="6858000"/>
          </a:xfrm>
          <a:custGeom>
            <a:avLst/>
            <a:gdLst/>
            <a:ahLst/>
            <a:cxnLst/>
            <a:rect l="l" t="t" r="r" b="b"/>
            <a:pathLst>
              <a:path w="4064000" h="6858000">
                <a:moveTo>
                  <a:pt x="4064000" y="6857998"/>
                </a:moveTo>
                <a:lnTo>
                  <a:pt x="4064000" y="0"/>
                </a:lnTo>
                <a:lnTo>
                  <a:pt x="0" y="0"/>
                </a:lnTo>
                <a:lnTo>
                  <a:pt x="0" y="6857998"/>
                </a:lnTo>
                <a:lnTo>
                  <a:pt x="4064000" y="6857998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0" dirty="0"/>
              <a:t>HOW</a:t>
            </a:r>
            <a:r>
              <a:rPr spc="-55" dirty="0"/>
              <a:t> </a:t>
            </a:r>
            <a:r>
              <a:rPr spc="-254" dirty="0"/>
              <a:t>ARE</a:t>
            </a:r>
            <a:r>
              <a:rPr spc="-50" dirty="0"/>
              <a:t> </a:t>
            </a:r>
            <a:r>
              <a:rPr spc="-85" dirty="0"/>
              <a:t>CIVIL</a:t>
            </a:r>
            <a:r>
              <a:rPr spc="-45" dirty="0"/>
              <a:t> </a:t>
            </a:r>
            <a:r>
              <a:rPr spc="-200" dirty="0"/>
              <a:t>SERVICE</a:t>
            </a:r>
            <a:r>
              <a:rPr spc="-30" dirty="0"/>
              <a:t> </a:t>
            </a:r>
            <a:r>
              <a:rPr spc="-235" dirty="0"/>
              <a:t>GRADES</a:t>
            </a:r>
            <a:r>
              <a:rPr spc="-60" dirty="0"/>
              <a:t> </a:t>
            </a:r>
            <a:r>
              <a:rPr spc="-165" dirty="0"/>
              <a:t>STRUCTURED?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4500" y="1374394"/>
            <a:ext cx="31896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There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are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broadly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5</a:t>
            </a:r>
            <a:r>
              <a:rPr sz="1400" b="1" spc="-1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Civil</a:t>
            </a:r>
            <a:r>
              <a:rPr sz="1400" b="1" spc="-1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Service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job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grades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5</a:t>
            </a:r>
            <a:r>
              <a:rPr spc="-30" dirty="0"/>
              <a:t> </a:t>
            </a:r>
            <a:r>
              <a:rPr dirty="0"/>
              <a:t>Civil</a:t>
            </a:r>
            <a:r>
              <a:rPr spc="-5" dirty="0"/>
              <a:t> </a:t>
            </a:r>
            <a:r>
              <a:rPr dirty="0"/>
              <a:t>Service</a:t>
            </a:r>
            <a:r>
              <a:rPr spc="-30" dirty="0"/>
              <a:t> </a:t>
            </a:r>
            <a:r>
              <a:rPr dirty="0"/>
              <a:t>Job</a:t>
            </a:r>
            <a:r>
              <a:rPr spc="-40" dirty="0"/>
              <a:t> </a:t>
            </a:r>
            <a:r>
              <a:rPr spc="-10" dirty="0"/>
              <a:t>Grades</a:t>
            </a: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pc="-10" dirty="0"/>
          </a:p>
          <a:p>
            <a:pPr marL="192405" marR="34925" indent="-180340">
              <a:lnSpc>
                <a:spcPct val="100000"/>
              </a:lnSpc>
              <a:buFont typeface="Arial"/>
              <a:buChar char="•"/>
              <a:tabLst>
                <a:tab pos="192405" algn="l"/>
              </a:tabLst>
            </a:pPr>
            <a:r>
              <a:rPr sz="1100" spc="-25" dirty="0"/>
              <a:t>Senior</a:t>
            </a:r>
            <a:r>
              <a:rPr sz="1100" spc="-10" dirty="0"/>
              <a:t> </a:t>
            </a:r>
            <a:r>
              <a:rPr sz="1100" spc="-25" dirty="0"/>
              <a:t>Civil</a:t>
            </a:r>
            <a:r>
              <a:rPr sz="1100" spc="-15" dirty="0"/>
              <a:t> </a:t>
            </a:r>
            <a:r>
              <a:rPr sz="1100" spc="-25" dirty="0"/>
              <a:t>Service</a:t>
            </a:r>
            <a:r>
              <a:rPr sz="1100" spc="-20" dirty="0"/>
              <a:t> </a:t>
            </a:r>
            <a:r>
              <a:rPr sz="1100" spc="-25" dirty="0"/>
              <a:t>(SCS)</a:t>
            </a:r>
            <a:r>
              <a:rPr sz="1100" spc="-15" dirty="0"/>
              <a:t> </a:t>
            </a:r>
            <a:r>
              <a:rPr sz="1100" b="0" spc="-20" dirty="0">
                <a:latin typeface="Carlito"/>
                <a:cs typeface="Carlito"/>
              </a:rPr>
              <a:t>are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most</a:t>
            </a:r>
            <a:r>
              <a:rPr sz="1100" b="0" spc="-6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senior grade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dirty="0">
                <a:latin typeface="Carlito"/>
                <a:cs typeface="Carlito"/>
              </a:rPr>
              <a:t>in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the </a:t>
            </a:r>
            <a:r>
              <a:rPr sz="1100" b="0" spc="-20" dirty="0">
                <a:latin typeface="Carlito"/>
                <a:cs typeface="Carlito"/>
              </a:rPr>
              <a:t>civil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service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made </a:t>
            </a:r>
            <a:r>
              <a:rPr sz="1100" b="0" spc="-10" dirty="0">
                <a:latin typeface="Carlito"/>
                <a:cs typeface="Carlito"/>
              </a:rPr>
              <a:t>up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</a:t>
            </a:r>
            <a:r>
              <a:rPr sz="1100" b="0" spc="-20" dirty="0">
                <a:latin typeface="Carlito"/>
                <a:cs typeface="Carlito"/>
              </a:rPr>
              <a:t> the</a:t>
            </a:r>
            <a:r>
              <a:rPr sz="1100" b="0" spc="-25" dirty="0">
                <a:latin typeface="Carlito"/>
                <a:cs typeface="Carlito"/>
              </a:rPr>
              <a:t> senior </a:t>
            </a:r>
            <a:r>
              <a:rPr sz="1100" b="0" spc="-30" dirty="0">
                <a:latin typeface="Carlito"/>
                <a:cs typeface="Carlito"/>
              </a:rPr>
              <a:t>management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team. </a:t>
            </a:r>
            <a:r>
              <a:rPr sz="1100" b="0" spc="-25" dirty="0">
                <a:latin typeface="Carlito"/>
                <a:cs typeface="Carlito"/>
              </a:rPr>
              <a:t>Generally,</a:t>
            </a:r>
            <a:r>
              <a:rPr sz="1100" b="0" spc="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directors </a:t>
            </a:r>
            <a:r>
              <a:rPr sz="1100" b="0" spc="-20" dirty="0">
                <a:latin typeface="Carlito"/>
                <a:cs typeface="Carlito"/>
              </a:rPr>
              <a:t>are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ultimately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responsible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for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 </a:t>
            </a:r>
            <a:r>
              <a:rPr sz="1100" b="0" spc="-10" dirty="0">
                <a:latin typeface="Carlito"/>
                <a:cs typeface="Carlito"/>
              </a:rPr>
              <a:t>policy </a:t>
            </a:r>
            <a:r>
              <a:rPr sz="1100" b="0" spc="-20" dirty="0">
                <a:latin typeface="Carlito"/>
                <a:cs typeface="Carlito"/>
              </a:rPr>
              <a:t>work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</a:t>
            </a:r>
            <a:r>
              <a:rPr sz="1100" b="0" spc="-25" dirty="0">
                <a:latin typeface="Carlito"/>
                <a:cs typeface="Carlito"/>
              </a:rPr>
              <a:t> their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team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 </a:t>
            </a:r>
            <a:r>
              <a:rPr sz="1100" b="0" spc="-30" dirty="0">
                <a:latin typeface="Carlito"/>
                <a:cs typeface="Carlito"/>
              </a:rPr>
              <a:t>director </a:t>
            </a:r>
            <a:r>
              <a:rPr sz="1100" b="0" spc="-25" dirty="0">
                <a:latin typeface="Carlito"/>
                <a:cs typeface="Carlito"/>
              </a:rPr>
              <a:t>generals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oversee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directors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work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closely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with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department’s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ministers.</a:t>
            </a:r>
            <a:r>
              <a:rPr sz="1100" b="0" spc="-20" dirty="0">
                <a:latin typeface="Carlito"/>
                <a:cs typeface="Carlito"/>
              </a:rPr>
              <a:t> Each </a:t>
            </a:r>
            <a:r>
              <a:rPr sz="1100" b="0" spc="-30" dirty="0">
                <a:latin typeface="Carlito"/>
                <a:cs typeface="Carlito"/>
              </a:rPr>
              <a:t>department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also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has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dirty="0">
                <a:latin typeface="Carlito"/>
                <a:cs typeface="Carlito"/>
              </a:rPr>
              <a:t>a</a:t>
            </a:r>
            <a:r>
              <a:rPr sz="1100" b="0" spc="-30" dirty="0">
                <a:latin typeface="Carlito"/>
                <a:cs typeface="Carlito"/>
              </a:rPr>
              <a:t> permanent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secretary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as</a:t>
            </a:r>
            <a:r>
              <a:rPr sz="1100" b="0" spc="-20" dirty="0">
                <a:latin typeface="Carlito"/>
                <a:cs typeface="Carlito"/>
              </a:rPr>
              <a:t> part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the </a:t>
            </a:r>
            <a:r>
              <a:rPr sz="1100" b="0" spc="-20" dirty="0">
                <a:latin typeface="Carlito"/>
                <a:cs typeface="Carlito"/>
              </a:rPr>
              <a:t>SCS</a:t>
            </a:r>
            <a:r>
              <a:rPr sz="1100" b="0" spc="-4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who</a:t>
            </a:r>
            <a:r>
              <a:rPr sz="1100" b="0" spc="-25" dirty="0">
                <a:latin typeface="Carlito"/>
                <a:cs typeface="Carlito"/>
              </a:rPr>
              <a:t> supports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minister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at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head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the department,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acts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as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accounting officer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is</a:t>
            </a:r>
            <a:r>
              <a:rPr sz="1100" b="0" spc="500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responsible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for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35" dirty="0">
                <a:latin typeface="Carlito"/>
                <a:cs typeface="Carlito"/>
              </a:rPr>
              <a:t>day-</a:t>
            </a:r>
            <a:r>
              <a:rPr sz="1100" b="0" spc="-30" dirty="0">
                <a:latin typeface="Carlito"/>
                <a:cs typeface="Carlito"/>
              </a:rPr>
              <a:t>to-</a:t>
            </a:r>
            <a:r>
              <a:rPr sz="1100" b="0" spc="-20" dirty="0">
                <a:latin typeface="Carlito"/>
                <a:cs typeface="Carlito"/>
              </a:rPr>
              <a:t>day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running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</a:t>
            </a:r>
            <a:r>
              <a:rPr sz="1100" b="0" spc="-2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 </a:t>
            </a:r>
            <a:r>
              <a:rPr sz="1100" b="0" spc="-10" dirty="0">
                <a:latin typeface="Carlito"/>
                <a:cs typeface="Carlito"/>
              </a:rPr>
              <a:t>department</a:t>
            </a:r>
            <a:endParaRPr sz="1100">
              <a:latin typeface="Carlito"/>
              <a:cs typeface="Carlito"/>
            </a:endParaRPr>
          </a:p>
          <a:p>
            <a:pPr marL="192405" marR="5080" indent="-18034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192405" algn="l"/>
              </a:tabLst>
            </a:pPr>
            <a:r>
              <a:rPr sz="1100" spc="-25" dirty="0"/>
              <a:t>Grades</a:t>
            </a:r>
            <a:r>
              <a:rPr sz="1100" spc="-40" dirty="0"/>
              <a:t> </a:t>
            </a:r>
            <a:r>
              <a:rPr sz="1100" dirty="0"/>
              <a:t>6</a:t>
            </a:r>
            <a:r>
              <a:rPr sz="1100" spc="-30" dirty="0"/>
              <a:t> </a:t>
            </a:r>
            <a:r>
              <a:rPr sz="1100" spc="-20" dirty="0"/>
              <a:t>and</a:t>
            </a:r>
            <a:r>
              <a:rPr sz="1100" spc="-35" dirty="0"/>
              <a:t> </a:t>
            </a:r>
            <a:r>
              <a:rPr sz="1100" dirty="0"/>
              <a:t>7</a:t>
            </a:r>
            <a:r>
              <a:rPr sz="1100" spc="-30" dirty="0"/>
              <a:t> </a:t>
            </a:r>
            <a:r>
              <a:rPr sz="1100" b="0" spc="-20" dirty="0">
                <a:latin typeface="Carlito"/>
                <a:cs typeface="Carlito"/>
              </a:rPr>
              <a:t>civil</a:t>
            </a:r>
            <a:r>
              <a:rPr sz="1100" b="0" spc="-25" dirty="0">
                <a:latin typeface="Carlito"/>
                <a:cs typeface="Carlito"/>
              </a:rPr>
              <a:t> servants</a:t>
            </a:r>
            <a:r>
              <a:rPr sz="1100" b="0" spc="-4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tend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to</a:t>
            </a:r>
            <a:r>
              <a:rPr sz="1100" b="0" spc="-5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be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experienced </a:t>
            </a:r>
            <a:r>
              <a:rPr sz="1100" b="0" spc="-30" dirty="0">
                <a:latin typeface="Carlito"/>
                <a:cs typeface="Carlito"/>
              </a:rPr>
              <a:t>professionals</a:t>
            </a:r>
            <a:r>
              <a:rPr sz="1100" b="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with</a:t>
            </a:r>
            <a:r>
              <a:rPr sz="1100" b="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significant</a:t>
            </a:r>
            <a:r>
              <a:rPr sz="1100" b="0" spc="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policy</a:t>
            </a:r>
            <a:r>
              <a:rPr sz="1100" b="0" spc="10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responsibilities.</a:t>
            </a:r>
            <a:r>
              <a:rPr sz="1100" b="0" spc="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They</a:t>
            </a:r>
            <a:r>
              <a:rPr sz="1100" b="0" spc="2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are likely</a:t>
            </a:r>
            <a:r>
              <a:rPr sz="1100" b="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to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be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your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35" dirty="0">
                <a:latin typeface="Carlito"/>
                <a:cs typeface="Carlito"/>
              </a:rPr>
              <a:t>working-</a:t>
            </a:r>
            <a:r>
              <a:rPr sz="1100" b="0" spc="-25" dirty="0">
                <a:latin typeface="Carlito"/>
                <a:cs typeface="Carlito"/>
              </a:rPr>
              <a:t>level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contacts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for </a:t>
            </a:r>
            <a:r>
              <a:rPr sz="1100" b="0" spc="-10" dirty="0">
                <a:latin typeface="Carlito"/>
                <a:cs typeface="Carlito"/>
              </a:rPr>
              <a:t>transformation programmes</a:t>
            </a:r>
            <a:endParaRPr sz="1100">
              <a:latin typeface="Carlito"/>
              <a:cs typeface="Carlito"/>
            </a:endParaRPr>
          </a:p>
          <a:p>
            <a:pPr marL="192405" marR="50165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100" spc="-30" dirty="0"/>
              <a:t>Administrative</a:t>
            </a:r>
            <a:r>
              <a:rPr sz="1100" spc="40" dirty="0"/>
              <a:t> </a:t>
            </a:r>
            <a:r>
              <a:rPr sz="1100" spc="-30" dirty="0"/>
              <a:t>officer/Administrative</a:t>
            </a:r>
            <a:r>
              <a:rPr sz="1100" spc="70" dirty="0"/>
              <a:t> </a:t>
            </a:r>
            <a:r>
              <a:rPr sz="1100" spc="-30" dirty="0"/>
              <a:t>Assistant</a:t>
            </a:r>
            <a:r>
              <a:rPr sz="1100" spc="35" dirty="0"/>
              <a:t> </a:t>
            </a:r>
            <a:r>
              <a:rPr sz="1100" spc="-30" dirty="0"/>
              <a:t>(AQ/AA)</a:t>
            </a:r>
            <a:r>
              <a:rPr sz="1100" spc="-5" dirty="0"/>
              <a:t> </a:t>
            </a:r>
            <a:r>
              <a:rPr sz="1100" spc="-50" dirty="0"/>
              <a:t>–</a:t>
            </a:r>
            <a:r>
              <a:rPr sz="1100" spc="-10" dirty="0"/>
              <a:t> </a:t>
            </a:r>
            <a:r>
              <a:rPr sz="1100" b="0" spc="-10" dirty="0">
                <a:latin typeface="Carlito"/>
                <a:cs typeface="Carlito"/>
              </a:rPr>
              <a:t>most</a:t>
            </a:r>
            <a:r>
              <a:rPr sz="1100" b="0" spc="-5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junior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civil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service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grade.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These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roles </a:t>
            </a:r>
            <a:r>
              <a:rPr sz="1100" b="0" spc="-20" dirty="0">
                <a:latin typeface="Carlito"/>
                <a:cs typeface="Carlito"/>
              </a:rPr>
              <a:t>tend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to </a:t>
            </a:r>
            <a:r>
              <a:rPr sz="1100" b="0" spc="-30" dirty="0">
                <a:latin typeface="Carlito"/>
                <a:cs typeface="Carlito"/>
              </a:rPr>
              <a:t>compromise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administrative</a:t>
            </a:r>
            <a:r>
              <a:rPr sz="1100" b="0" spc="2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support</a:t>
            </a:r>
            <a:r>
              <a:rPr sz="1100" b="0" spc="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1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operational </a:t>
            </a:r>
            <a:r>
              <a:rPr sz="1100" b="0" spc="-25" dirty="0">
                <a:latin typeface="Carlito"/>
                <a:cs typeface="Carlito"/>
              </a:rPr>
              <a:t>delivery</a:t>
            </a:r>
            <a:r>
              <a:rPr sz="1100" b="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roles, e.g.,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prison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officers</a:t>
            </a:r>
            <a:endParaRPr sz="1100">
              <a:latin typeface="Carlito"/>
              <a:cs typeface="Carlito"/>
            </a:endParaRPr>
          </a:p>
          <a:p>
            <a:pPr marL="192405" marR="49530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100" spc="-25" dirty="0"/>
              <a:t>Senior</a:t>
            </a:r>
            <a:r>
              <a:rPr sz="1100" spc="15" dirty="0"/>
              <a:t> </a:t>
            </a:r>
            <a:r>
              <a:rPr sz="1100" spc="-25" dirty="0"/>
              <a:t>executive</a:t>
            </a:r>
            <a:r>
              <a:rPr sz="1100" dirty="0"/>
              <a:t> </a:t>
            </a:r>
            <a:r>
              <a:rPr sz="1100" spc="-30" dirty="0"/>
              <a:t>officer/higher</a:t>
            </a:r>
            <a:r>
              <a:rPr sz="1100" spc="20" dirty="0"/>
              <a:t> </a:t>
            </a:r>
            <a:r>
              <a:rPr sz="1100" spc="-25" dirty="0"/>
              <a:t>executive</a:t>
            </a:r>
            <a:r>
              <a:rPr sz="1100" spc="-10" dirty="0"/>
              <a:t> officer </a:t>
            </a:r>
            <a:r>
              <a:rPr sz="1100" spc="-25" dirty="0"/>
              <a:t>(SEO/HEO)</a:t>
            </a:r>
            <a:r>
              <a:rPr sz="1100" spc="10" dirty="0"/>
              <a:t> </a:t>
            </a:r>
            <a:r>
              <a:rPr sz="1100" b="0" spc="-25" dirty="0">
                <a:latin typeface="Carlito"/>
                <a:cs typeface="Carlito"/>
              </a:rPr>
              <a:t>includes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policy officers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officials</a:t>
            </a:r>
            <a:r>
              <a:rPr sz="1100" b="0" spc="-1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with</a:t>
            </a:r>
            <a:r>
              <a:rPr sz="1100" b="0" spc="-4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specific responsibilities</a:t>
            </a:r>
            <a:endParaRPr sz="11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100" spc="-25" dirty="0"/>
              <a:t>Executive</a:t>
            </a:r>
            <a:r>
              <a:rPr sz="1100" spc="-20" dirty="0"/>
              <a:t> </a:t>
            </a:r>
            <a:r>
              <a:rPr sz="1100" spc="-25" dirty="0"/>
              <a:t>Officer</a:t>
            </a:r>
            <a:r>
              <a:rPr sz="1100" spc="-5" dirty="0"/>
              <a:t> </a:t>
            </a:r>
            <a:r>
              <a:rPr sz="1100" spc="-20" dirty="0"/>
              <a:t>(EO)</a:t>
            </a:r>
            <a:r>
              <a:rPr sz="1100" spc="-25" dirty="0"/>
              <a:t> </a:t>
            </a:r>
            <a:r>
              <a:rPr sz="1100" b="0" spc="-25" dirty="0">
                <a:latin typeface="Carlito"/>
                <a:cs typeface="Carlito"/>
              </a:rPr>
              <a:t>civil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servants</a:t>
            </a:r>
            <a:r>
              <a:rPr sz="1100" b="0" spc="-2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in</a:t>
            </a:r>
            <a:r>
              <a:rPr sz="1100" b="0" spc="-4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this</a:t>
            </a:r>
            <a:r>
              <a:rPr sz="1100" b="0" spc="-3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grade</a:t>
            </a:r>
            <a:endParaRPr sz="11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</a:pPr>
            <a:r>
              <a:rPr sz="1100" b="0" spc="-25" dirty="0">
                <a:latin typeface="Carlito"/>
                <a:cs typeface="Carlito"/>
              </a:rPr>
              <a:t>offer business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-25" dirty="0">
                <a:latin typeface="Carlito"/>
                <a:cs typeface="Carlito"/>
              </a:rPr>
              <a:t> policy support</a:t>
            </a:r>
            <a:r>
              <a:rPr sz="1100" b="0" spc="-20" dirty="0">
                <a:latin typeface="Carlito"/>
                <a:cs typeface="Carlito"/>
              </a:rPr>
              <a:t> and </a:t>
            </a:r>
            <a:r>
              <a:rPr sz="1100" b="0" spc="-25" dirty="0">
                <a:latin typeface="Carlito"/>
                <a:cs typeface="Carlito"/>
              </a:rPr>
              <a:t>include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roles</a:t>
            </a:r>
            <a:r>
              <a:rPr sz="1100" b="0" spc="-10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such</a:t>
            </a:r>
            <a:r>
              <a:rPr sz="1100" b="0" spc="-25" dirty="0">
                <a:latin typeface="Carlito"/>
                <a:cs typeface="Carlito"/>
              </a:rPr>
              <a:t> as</a:t>
            </a:r>
            <a:endParaRPr sz="11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  <a:spcBef>
                <a:spcPts val="5"/>
              </a:spcBef>
            </a:pPr>
            <a:r>
              <a:rPr sz="1100" b="0" spc="-30" dirty="0">
                <a:latin typeface="Carlito"/>
                <a:cs typeface="Carlito"/>
              </a:rPr>
              <a:t>executive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25" dirty="0">
                <a:latin typeface="Carlito"/>
                <a:cs typeface="Carlito"/>
              </a:rPr>
              <a:t>assistants, </a:t>
            </a:r>
            <a:r>
              <a:rPr sz="1100" b="0" spc="-20" dirty="0">
                <a:latin typeface="Carlito"/>
                <a:cs typeface="Carlito"/>
              </a:rPr>
              <a:t>HR,</a:t>
            </a:r>
            <a:r>
              <a:rPr sz="1100" b="0" spc="20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IT</a:t>
            </a:r>
            <a:r>
              <a:rPr sz="1100" b="0" spc="-5" dirty="0">
                <a:latin typeface="Carlito"/>
                <a:cs typeface="Carlito"/>
              </a:rPr>
              <a:t> </a:t>
            </a:r>
            <a:r>
              <a:rPr sz="1100" b="0" spc="-20" dirty="0">
                <a:latin typeface="Carlito"/>
                <a:cs typeface="Carlito"/>
              </a:rPr>
              <a:t>and</a:t>
            </a:r>
            <a:r>
              <a:rPr sz="1100" b="0" spc="5" dirty="0">
                <a:latin typeface="Carlito"/>
                <a:cs typeface="Carlito"/>
              </a:rPr>
              <a:t> </a:t>
            </a:r>
            <a:r>
              <a:rPr sz="1100" b="0" spc="-30" dirty="0">
                <a:latin typeface="Carlito"/>
                <a:cs typeface="Carlito"/>
              </a:rPr>
              <a:t>communications</a:t>
            </a:r>
            <a:r>
              <a:rPr sz="1100" b="0" spc="-35" dirty="0">
                <a:latin typeface="Carlito"/>
                <a:cs typeface="Carlito"/>
              </a:rPr>
              <a:t> </a:t>
            </a:r>
            <a:r>
              <a:rPr sz="1100" b="0" spc="-10" dirty="0">
                <a:latin typeface="Carlito"/>
                <a:cs typeface="Carlito"/>
              </a:rPr>
              <a:t>specialists</a:t>
            </a:r>
            <a:endParaRPr sz="1100">
              <a:latin typeface="Carlito"/>
              <a:cs typeface="Carlito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57200" y="1950021"/>
          <a:ext cx="7374888" cy="44462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8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67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81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24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7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76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64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10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87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87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2575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Rank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ts val="944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Short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4620">
                        <a:lnSpc>
                          <a:spcPct val="100000"/>
                        </a:lnSpc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name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Full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20" dirty="0">
                          <a:latin typeface="Carlito"/>
                          <a:cs typeface="Carlito"/>
                        </a:rPr>
                        <a:t>name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ts val="944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Other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depts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1440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DCMS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DfID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9380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DWP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FCO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HMRC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HMT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MoD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0029" algn="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MoJ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014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Most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senior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28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C7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SCS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390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C7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Senior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Civil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Service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390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C77"/>
                    </a:solidFill>
                  </a:tcPr>
                </a:tc>
                <a:tc>
                  <a:txBody>
                    <a:bodyPr/>
                    <a:lstStyle/>
                    <a:p>
                      <a:pPr marL="128270" marR="119380" algn="just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SCS4 SCS3 SCS2 SCS1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651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2C77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Permanent</a:t>
                      </a:r>
                      <a:r>
                        <a:rPr sz="1000" b="1" spc="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Secretary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Second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Permanent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Secretary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901189" marR="1894205" indent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Director</a:t>
                      </a:r>
                      <a:r>
                        <a:rPr sz="1000" b="1" spc="50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Deputy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Director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651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93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4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0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G6&amp;G7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4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Grades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6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and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4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4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Band</a:t>
                      </a:r>
                      <a:r>
                        <a:rPr sz="10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747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130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890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G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858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D7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G6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3030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E2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082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234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72720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4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Band</a:t>
                      </a:r>
                      <a:r>
                        <a:rPr sz="10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215" algn="ct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130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F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858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D6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G7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4414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082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40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16256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Senior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Executive Officer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6675" algn="ct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3995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A2L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3664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SO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525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239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526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15113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Higher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Executive Officer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HEO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algn="ct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3204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827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3664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6379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HO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525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239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590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6D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495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6D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Executive</a:t>
                      </a:r>
                      <a:r>
                        <a:rPr sz="1000" b="1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Officer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6D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EO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76D2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04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215" algn="ct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3204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462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1760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B3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Officer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4160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0891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323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5720" marR="203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20" dirty="0">
                          <a:latin typeface="Carlito"/>
                          <a:cs typeface="Carlito"/>
                        </a:rPr>
                        <a:t>Most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junior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"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AO/AA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81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25209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Administrative Officer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6379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398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40970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620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E1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17804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32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381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81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Administrative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Assistant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240" algn="ct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C1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0985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A1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16205" algn="r">
                        <a:lnSpc>
                          <a:spcPct val="100000"/>
                        </a:lnSpc>
                      </a:pPr>
                      <a:r>
                        <a:rPr sz="1000" b="1" spc="-25" dirty="0">
                          <a:latin typeface="Carlito"/>
                          <a:cs typeface="Carlito"/>
                        </a:rPr>
                        <a:t>E2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20345" algn="r">
                        <a:lnSpc>
                          <a:spcPct val="100000"/>
                        </a:lnSpc>
                      </a:pPr>
                      <a:r>
                        <a:rPr sz="1000" b="1" spc="-50" dirty="0">
                          <a:latin typeface="Carlito"/>
                          <a:cs typeface="Carlito"/>
                        </a:rPr>
                        <a:t>F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T w="381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95978"/>
            <a:ext cx="64090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10" dirty="0"/>
              <a:t>BEST</a:t>
            </a:r>
            <a:r>
              <a:rPr sz="4000" spc="-130" dirty="0"/>
              <a:t> </a:t>
            </a:r>
            <a:r>
              <a:rPr sz="4000" spc="-290" dirty="0"/>
              <a:t>PRACTICES</a:t>
            </a:r>
            <a:r>
              <a:rPr sz="4000" spc="-110" dirty="0"/>
              <a:t> </a:t>
            </a:r>
            <a:r>
              <a:rPr sz="4000" dirty="0"/>
              <a:t>IN</a:t>
            </a:r>
            <a:r>
              <a:rPr sz="4000" spc="-195" dirty="0"/>
              <a:t> </a:t>
            </a:r>
            <a:r>
              <a:rPr sz="4000" spc="-295" dirty="0"/>
              <a:t>GOVERNMENT</a:t>
            </a:r>
            <a:endParaRPr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437" y="1397000"/>
            <a:ext cx="2486025" cy="5008880"/>
            <a:chOff x="452437" y="1397000"/>
            <a:chExt cx="2486025" cy="5008880"/>
          </a:xfrm>
        </p:grpSpPr>
        <p:sp>
          <p:nvSpPr>
            <p:cNvPr id="3" name="object 3"/>
            <p:cNvSpPr/>
            <p:nvPr/>
          </p:nvSpPr>
          <p:spPr>
            <a:xfrm>
              <a:off x="457200" y="1590675"/>
              <a:ext cx="2476500" cy="4810125"/>
            </a:xfrm>
            <a:custGeom>
              <a:avLst/>
              <a:gdLst/>
              <a:ahLst/>
              <a:cxnLst/>
              <a:rect l="l" t="t" r="r" b="b"/>
              <a:pathLst>
                <a:path w="2476500" h="4810125">
                  <a:moveTo>
                    <a:pt x="0" y="4810125"/>
                  </a:moveTo>
                  <a:lnTo>
                    <a:pt x="2476500" y="4810125"/>
                  </a:lnTo>
                  <a:lnTo>
                    <a:pt x="2476500" y="0"/>
                  </a:lnTo>
                  <a:lnTo>
                    <a:pt x="0" y="0"/>
                  </a:lnTo>
                  <a:lnTo>
                    <a:pt x="0" y="4810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72096" y="1397000"/>
              <a:ext cx="2047239" cy="429895"/>
            </a:xfrm>
            <a:custGeom>
              <a:avLst/>
              <a:gdLst/>
              <a:ahLst/>
              <a:cxnLst/>
              <a:rect l="l" t="t" r="r" b="b"/>
              <a:pathLst>
                <a:path w="2047239" h="429894">
                  <a:moveTo>
                    <a:pt x="2046732" y="0"/>
                  </a:moveTo>
                  <a:lnTo>
                    <a:pt x="0" y="0"/>
                  </a:lnTo>
                  <a:lnTo>
                    <a:pt x="0" y="429767"/>
                  </a:lnTo>
                  <a:lnTo>
                    <a:pt x="2046732" y="429767"/>
                  </a:lnTo>
                  <a:lnTo>
                    <a:pt x="20467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3386137" y="1397000"/>
            <a:ext cx="2486025" cy="5008880"/>
            <a:chOff x="3386137" y="1397000"/>
            <a:chExt cx="2486025" cy="5008880"/>
          </a:xfrm>
        </p:grpSpPr>
        <p:sp>
          <p:nvSpPr>
            <p:cNvPr id="6" name="object 6"/>
            <p:cNvSpPr/>
            <p:nvPr/>
          </p:nvSpPr>
          <p:spPr>
            <a:xfrm>
              <a:off x="3390900" y="1590675"/>
              <a:ext cx="2476500" cy="4810125"/>
            </a:xfrm>
            <a:custGeom>
              <a:avLst/>
              <a:gdLst/>
              <a:ahLst/>
              <a:cxnLst/>
              <a:rect l="l" t="t" r="r" b="b"/>
              <a:pathLst>
                <a:path w="2476500" h="4810125">
                  <a:moveTo>
                    <a:pt x="0" y="4810125"/>
                  </a:moveTo>
                  <a:lnTo>
                    <a:pt x="2476500" y="4810125"/>
                  </a:lnTo>
                  <a:lnTo>
                    <a:pt x="2476500" y="0"/>
                  </a:lnTo>
                  <a:lnTo>
                    <a:pt x="0" y="0"/>
                  </a:lnTo>
                  <a:lnTo>
                    <a:pt x="0" y="4810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05784" y="1397000"/>
              <a:ext cx="2047239" cy="429895"/>
            </a:xfrm>
            <a:custGeom>
              <a:avLst/>
              <a:gdLst/>
              <a:ahLst/>
              <a:cxnLst/>
              <a:rect l="l" t="t" r="r" b="b"/>
              <a:pathLst>
                <a:path w="2047239" h="429894">
                  <a:moveTo>
                    <a:pt x="2046732" y="0"/>
                  </a:moveTo>
                  <a:lnTo>
                    <a:pt x="0" y="0"/>
                  </a:lnTo>
                  <a:lnTo>
                    <a:pt x="0" y="429767"/>
                  </a:lnTo>
                  <a:lnTo>
                    <a:pt x="2046732" y="429767"/>
                  </a:lnTo>
                  <a:lnTo>
                    <a:pt x="20467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319837" y="1397000"/>
            <a:ext cx="2486025" cy="5008880"/>
            <a:chOff x="6319837" y="1397000"/>
            <a:chExt cx="2486025" cy="5008880"/>
          </a:xfrm>
        </p:grpSpPr>
        <p:sp>
          <p:nvSpPr>
            <p:cNvPr id="9" name="object 9"/>
            <p:cNvSpPr/>
            <p:nvPr/>
          </p:nvSpPr>
          <p:spPr>
            <a:xfrm>
              <a:off x="6324600" y="1590675"/>
              <a:ext cx="2476500" cy="4810125"/>
            </a:xfrm>
            <a:custGeom>
              <a:avLst/>
              <a:gdLst/>
              <a:ahLst/>
              <a:cxnLst/>
              <a:rect l="l" t="t" r="r" b="b"/>
              <a:pathLst>
                <a:path w="2476500" h="4810125">
                  <a:moveTo>
                    <a:pt x="0" y="4810125"/>
                  </a:moveTo>
                  <a:lnTo>
                    <a:pt x="2476500" y="4810125"/>
                  </a:lnTo>
                  <a:lnTo>
                    <a:pt x="2476500" y="0"/>
                  </a:lnTo>
                  <a:lnTo>
                    <a:pt x="0" y="0"/>
                  </a:lnTo>
                  <a:lnTo>
                    <a:pt x="0" y="4810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39484" y="1397000"/>
              <a:ext cx="2047239" cy="429895"/>
            </a:xfrm>
            <a:custGeom>
              <a:avLst/>
              <a:gdLst/>
              <a:ahLst/>
              <a:cxnLst/>
              <a:rect l="l" t="t" r="r" b="b"/>
              <a:pathLst>
                <a:path w="2047240" h="429894">
                  <a:moveTo>
                    <a:pt x="2046731" y="0"/>
                  </a:moveTo>
                  <a:lnTo>
                    <a:pt x="0" y="0"/>
                  </a:lnTo>
                  <a:lnTo>
                    <a:pt x="0" y="429767"/>
                  </a:lnTo>
                  <a:lnTo>
                    <a:pt x="2046731" y="429767"/>
                  </a:lnTo>
                  <a:lnTo>
                    <a:pt x="20467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9253537" y="1397000"/>
            <a:ext cx="2486025" cy="5008880"/>
            <a:chOff x="9253537" y="1397000"/>
            <a:chExt cx="2486025" cy="5008880"/>
          </a:xfrm>
        </p:grpSpPr>
        <p:sp>
          <p:nvSpPr>
            <p:cNvPr id="12" name="object 12"/>
            <p:cNvSpPr/>
            <p:nvPr/>
          </p:nvSpPr>
          <p:spPr>
            <a:xfrm>
              <a:off x="9258300" y="1590675"/>
              <a:ext cx="2476500" cy="4810125"/>
            </a:xfrm>
            <a:custGeom>
              <a:avLst/>
              <a:gdLst/>
              <a:ahLst/>
              <a:cxnLst/>
              <a:rect l="l" t="t" r="r" b="b"/>
              <a:pathLst>
                <a:path w="2476500" h="4810125">
                  <a:moveTo>
                    <a:pt x="0" y="4810125"/>
                  </a:moveTo>
                  <a:lnTo>
                    <a:pt x="2476500" y="4810125"/>
                  </a:lnTo>
                  <a:lnTo>
                    <a:pt x="2476500" y="0"/>
                  </a:lnTo>
                  <a:lnTo>
                    <a:pt x="0" y="0"/>
                  </a:lnTo>
                  <a:lnTo>
                    <a:pt x="0" y="4810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473184" y="1397000"/>
              <a:ext cx="2047239" cy="429895"/>
            </a:xfrm>
            <a:custGeom>
              <a:avLst/>
              <a:gdLst/>
              <a:ahLst/>
              <a:cxnLst/>
              <a:rect l="l" t="t" r="r" b="b"/>
              <a:pathLst>
                <a:path w="2047240" h="429894">
                  <a:moveTo>
                    <a:pt x="2046731" y="0"/>
                  </a:moveTo>
                  <a:lnTo>
                    <a:pt x="0" y="0"/>
                  </a:lnTo>
                  <a:lnTo>
                    <a:pt x="0" y="429767"/>
                  </a:lnTo>
                  <a:lnTo>
                    <a:pt x="2046731" y="429767"/>
                  </a:lnTo>
                  <a:lnTo>
                    <a:pt x="204673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30148" y="4348098"/>
            <a:ext cx="2245995" cy="2023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marR="224154" indent="-17907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Offers</a:t>
            </a:r>
            <a:r>
              <a:rPr sz="1400" spc="-5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guidance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on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the 	</a:t>
            </a:r>
            <a:r>
              <a:rPr sz="1400" b="1" dirty="0">
                <a:latin typeface="Carlito"/>
                <a:cs typeface="Carlito"/>
              </a:rPr>
              <a:t>appraisal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and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evaluation 	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policies,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programs, 	</a:t>
            </a:r>
            <a:r>
              <a:rPr sz="1400" b="1" dirty="0">
                <a:latin typeface="Carlito"/>
                <a:cs typeface="Carlito"/>
              </a:rPr>
              <a:t>and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projects</a:t>
            </a:r>
            <a:endParaRPr sz="1400">
              <a:latin typeface="Carlito"/>
              <a:cs typeface="Carlito"/>
            </a:endParaRPr>
          </a:p>
          <a:p>
            <a:pPr marL="191135" marR="5080" indent="-17907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Provides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framework</a:t>
            </a:r>
            <a:r>
              <a:rPr sz="1400" spc="-50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for 	</a:t>
            </a:r>
            <a:r>
              <a:rPr sz="1400" b="1" dirty="0">
                <a:latin typeface="Carlito"/>
                <a:cs typeface="Carlito"/>
              </a:rPr>
              <a:t>assessing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VfM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and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ensuring 	</a:t>
            </a:r>
            <a:r>
              <a:rPr sz="1400" b="1" dirty="0">
                <a:latin typeface="Carlito"/>
                <a:cs typeface="Carlito"/>
              </a:rPr>
              <a:t>consistency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across 	</a:t>
            </a:r>
            <a:r>
              <a:rPr sz="1400" dirty="0">
                <a:latin typeface="Carlito"/>
                <a:cs typeface="Carlito"/>
              </a:rPr>
              <a:t>government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the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spc="-20" dirty="0">
                <a:latin typeface="Carlito"/>
                <a:cs typeface="Carlito"/>
              </a:rPr>
              <a:t>wider 	</a:t>
            </a:r>
            <a:r>
              <a:rPr sz="1400" dirty="0">
                <a:latin typeface="Carlito"/>
                <a:cs typeface="Carlito"/>
              </a:rPr>
              <a:t>public</a:t>
            </a:r>
            <a:r>
              <a:rPr sz="1400" spc="-2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sector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4433" y="4348098"/>
            <a:ext cx="2259965" cy="2023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marR="244475" indent="-17907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Good</a:t>
            </a:r>
            <a:r>
              <a:rPr sz="1400" spc="-5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practice</a:t>
            </a:r>
            <a:r>
              <a:rPr sz="1400" spc="-2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guide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for 	</a:t>
            </a:r>
            <a:r>
              <a:rPr sz="1400" b="1" dirty="0">
                <a:latin typeface="Carlito"/>
                <a:cs typeface="Carlito"/>
              </a:rPr>
              <a:t>individuals</a:t>
            </a:r>
            <a:r>
              <a:rPr sz="1400" b="1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working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spc="-20" dirty="0">
                <a:latin typeface="Carlito"/>
                <a:cs typeface="Carlito"/>
              </a:rPr>
              <a:t>with 	</a:t>
            </a:r>
            <a:r>
              <a:rPr sz="1400" b="1" dirty="0">
                <a:latin typeface="Carlito"/>
                <a:cs typeface="Carlito"/>
              </a:rPr>
              <a:t>analysis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and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analytical 	models</a:t>
            </a:r>
            <a:endParaRPr sz="1400">
              <a:latin typeface="Carlito"/>
              <a:cs typeface="Carlito"/>
            </a:endParaRPr>
          </a:p>
          <a:p>
            <a:pPr marL="191135" marR="5080" indent="-17907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Offers</a:t>
            </a:r>
            <a:r>
              <a:rPr sz="1400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guidance</a:t>
            </a:r>
            <a:r>
              <a:rPr sz="1400" b="1" spc="-70" dirty="0">
                <a:latin typeface="Carlito"/>
                <a:cs typeface="Carlito"/>
              </a:rPr>
              <a:t> </a:t>
            </a:r>
            <a:r>
              <a:rPr sz="1400" b="1" spc="-25" dirty="0">
                <a:latin typeface="Carlito"/>
                <a:cs typeface="Carlito"/>
              </a:rPr>
              <a:t>on 	</a:t>
            </a:r>
            <a:r>
              <a:rPr sz="1400" b="1" dirty="0">
                <a:latin typeface="Carlito"/>
                <a:cs typeface="Carlito"/>
              </a:rPr>
              <a:t>improving</a:t>
            </a:r>
            <a:r>
              <a:rPr sz="1400" b="1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analytical</a:t>
            </a:r>
            <a:r>
              <a:rPr sz="1400" b="1" spc="-6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quality 	</a:t>
            </a:r>
            <a:r>
              <a:rPr sz="1400" b="1" dirty="0">
                <a:latin typeface="Carlito"/>
                <a:cs typeface="Carlito"/>
              </a:rPr>
              <a:t>assurance</a:t>
            </a:r>
            <a:r>
              <a:rPr sz="1400" b="1" spc="-6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10" dirty="0">
                <a:latin typeface="Carlito"/>
                <a:cs typeface="Carlito"/>
              </a:rPr>
              <a:t> includes 	</a:t>
            </a:r>
            <a:r>
              <a:rPr sz="1400" dirty="0">
                <a:latin typeface="Carlito"/>
                <a:cs typeface="Carlito"/>
              </a:rPr>
              <a:t>templates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specific 	</a:t>
            </a:r>
            <a:r>
              <a:rPr sz="1400" dirty="0">
                <a:latin typeface="Carlito"/>
                <a:cs typeface="Carlito"/>
              </a:rPr>
              <a:t>analysis</a:t>
            </a:r>
            <a:r>
              <a:rPr sz="1400" spc="-7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techniques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398514" y="4348098"/>
            <a:ext cx="2277745" cy="1596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b="1" dirty="0">
                <a:latin typeface="Carlito"/>
                <a:cs typeface="Carlito"/>
              </a:rPr>
              <a:t>Provides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evaluation 	</a:t>
            </a:r>
            <a:r>
              <a:rPr sz="1400" b="1" dirty="0">
                <a:latin typeface="Carlito"/>
                <a:cs typeface="Carlito"/>
              </a:rPr>
              <a:t>methods</a:t>
            </a:r>
            <a:r>
              <a:rPr sz="1400" b="1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and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techniques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for 	</a:t>
            </a:r>
            <a:r>
              <a:rPr sz="1400" dirty="0">
                <a:latin typeface="Carlito"/>
                <a:cs typeface="Carlito"/>
              </a:rPr>
              <a:t>government</a:t>
            </a:r>
            <a:r>
              <a:rPr sz="1400" spc="-7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policies, 	</a:t>
            </a:r>
            <a:r>
              <a:rPr sz="1400" dirty="0">
                <a:latin typeface="Carlito"/>
                <a:cs typeface="Carlito"/>
              </a:rPr>
              <a:t>programs,</a:t>
            </a:r>
            <a:r>
              <a:rPr sz="1400" spc="-5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projects.</a:t>
            </a:r>
            <a:endParaRPr sz="1400">
              <a:latin typeface="Carlito"/>
              <a:cs typeface="Carlito"/>
            </a:endParaRPr>
          </a:p>
          <a:p>
            <a:pPr marL="191135" marR="45720" indent="-17907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Includes</a:t>
            </a:r>
            <a:r>
              <a:rPr sz="1400" spc="-6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guidance</a:t>
            </a:r>
            <a:r>
              <a:rPr sz="1400" spc="-60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on 	</a:t>
            </a:r>
            <a:r>
              <a:rPr sz="1400" dirty="0">
                <a:latin typeface="Carlito"/>
                <a:cs typeface="Carlito"/>
              </a:rPr>
              <a:t>conducting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regulatory</a:t>
            </a:r>
            <a:r>
              <a:rPr sz="1400" b="1" spc="-80" dirty="0">
                <a:latin typeface="Carlito"/>
                <a:cs typeface="Carlito"/>
              </a:rPr>
              <a:t> </a:t>
            </a:r>
            <a:r>
              <a:rPr sz="1400" b="1" spc="-20" dirty="0">
                <a:latin typeface="Carlito"/>
                <a:cs typeface="Carlito"/>
              </a:rPr>
              <a:t>post- 	</a:t>
            </a:r>
            <a:r>
              <a:rPr sz="1400" b="1" spc="-10" dirty="0">
                <a:latin typeface="Carlito"/>
                <a:cs typeface="Carlito"/>
              </a:rPr>
              <a:t>implementation</a:t>
            </a:r>
            <a:r>
              <a:rPr sz="1400" b="1" spc="5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reviews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9924" y="1443198"/>
            <a:ext cx="11320476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85770" algn="l"/>
                <a:tab pos="5721985" algn="l"/>
                <a:tab pos="8735695" algn="l"/>
              </a:tabLst>
            </a:pPr>
            <a:r>
              <a:rPr sz="2000" b="1" spc="-145" dirty="0">
                <a:latin typeface="Liberation Sans Narrow"/>
                <a:cs typeface="Liberation Sans Narrow"/>
              </a:rPr>
              <a:t>THE</a:t>
            </a:r>
            <a:r>
              <a:rPr sz="2000" b="1" spc="-45" dirty="0">
                <a:latin typeface="Liberation Sans Narrow"/>
                <a:cs typeface="Liberation Sans Narrow"/>
              </a:rPr>
              <a:t> </a:t>
            </a:r>
            <a:r>
              <a:rPr sz="2000" b="1" spc="-210" dirty="0">
                <a:latin typeface="Liberation Sans Narrow"/>
                <a:cs typeface="Liberation Sans Narrow"/>
              </a:rPr>
              <a:t>GREEN</a:t>
            </a:r>
            <a:r>
              <a:rPr sz="2000" b="1" spc="-50" dirty="0">
                <a:latin typeface="Liberation Sans Narrow"/>
                <a:cs typeface="Liberation Sans Narrow"/>
              </a:rPr>
              <a:t> </a:t>
            </a:r>
            <a:r>
              <a:rPr sz="2000" b="1" spc="-20" dirty="0">
                <a:latin typeface="Liberation Sans Narrow"/>
                <a:cs typeface="Liberation Sans Narrow"/>
              </a:rPr>
              <a:t>BOOK</a:t>
            </a:r>
            <a:r>
              <a:rPr sz="2000" b="1" dirty="0">
                <a:latin typeface="Liberation Sans Narrow"/>
                <a:cs typeface="Liberation Sans Narrow"/>
              </a:rPr>
              <a:t>	</a:t>
            </a:r>
            <a:r>
              <a:rPr sz="2000" b="1" spc="-145" dirty="0">
                <a:latin typeface="Liberation Sans Narrow"/>
                <a:cs typeface="Liberation Sans Narrow"/>
              </a:rPr>
              <a:t>THE</a:t>
            </a:r>
            <a:r>
              <a:rPr sz="2000" b="1" spc="-60" dirty="0">
                <a:latin typeface="Liberation Sans Narrow"/>
                <a:cs typeface="Liberation Sans Narrow"/>
              </a:rPr>
              <a:t> </a:t>
            </a:r>
            <a:r>
              <a:rPr sz="2000" b="1" spc="-160" dirty="0">
                <a:latin typeface="Liberation Sans Narrow"/>
                <a:cs typeface="Liberation Sans Narrow"/>
              </a:rPr>
              <a:t>AQUA</a:t>
            </a:r>
            <a:r>
              <a:rPr sz="2000" b="1" spc="-70" dirty="0">
                <a:latin typeface="Liberation Sans Narrow"/>
                <a:cs typeface="Liberation Sans Narrow"/>
              </a:rPr>
              <a:t> </a:t>
            </a:r>
            <a:r>
              <a:rPr sz="2000" b="1" spc="-20" dirty="0">
                <a:latin typeface="Liberation Sans Narrow"/>
                <a:cs typeface="Liberation Sans Narrow"/>
              </a:rPr>
              <a:t>BOOK</a:t>
            </a:r>
            <a:r>
              <a:rPr sz="2000" b="1" dirty="0">
                <a:latin typeface="Liberation Sans Narrow"/>
                <a:cs typeface="Liberation Sans Narrow"/>
              </a:rPr>
              <a:t>	</a:t>
            </a:r>
            <a:r>
              <a:rPr sz="2000" b="1" spc="-145" dirty="0">
                <a:latin typeface="Liberation Sans Narrow"/>
                <a:cs typeface="Liberation Sans Narrow"/>
              </a:rPr>
              <a:t>THE</a:t>
            </a:r>
            <a:r>
              <a:rPr sz="2000" b="1" spc="-60" dirty="0">
                <a:latin typeface="Liberation Sans Narrow"/>
                <a:cs typeface="Liberation Sans Narrow"/>
              </a:rPr>
              <a:t> </a:t>
            </a:r>
            <a:r>
              <a:rPr sz="2000" b="1" spc="-145" dirty="0">
                <a:latin typeface="Liberation Sans Narrow"/>
                <a:cs typeface="Liberation Sans Narrow"/>
              </a:rPr>
              <a:t>MAGENTA</a:t>
            </a:r>
            <a:r>
              <a:rPr sz="2000" b="1" spc="-70" dirty="0">
                <a:latin typeface="Liberation Sans Narrow"/>
                <a:cs typeface="Liberation Sans Narrow"/>
              </a:rPr>
              <a:t> </a:t>
            </a:r>
            <a:r>
              <a:rPr sz="2000" b="1" spc="-20" dirty="0">
                <a:latin typeface="Liberation Sans Narrow"/>
                <a:cs typeface="Liberation Sans Narrow"/>
              </a:rPr>
              <a:t>BOOK</a:t>
            </a:r>
            <a:r>
              <a:rPr sz="2000" b="1" dirty="0">
                <a:latin typeface="Liberation Sans Narrow"/>
                <a:cs typeface="Liberation Sans Narrow"/>
              </a:rPr>
              <a:t>	</a:t>
            </a:r>
            <a:r>
              <a:rPr sz="2000" b="1" spc="-145" dirty="0">
                <a:latin typeface="Liberation Sans Narrow"/>
                <a:cs typeface="Liberation Sans Narrow"/>
              </a:rPr>
              <a:t>THE</a:t>
            </a:r>
            <a:r>
              <a:rPr sz="2000" b="1" spc="-55" dirty="0">
                <a:latin typeface="Liberation Sans Narrow"/>
                <a:cs typeface="Liberation Sans Narrow"/>
              </a:rPr>
              <a:t> </a:t>
            </a:r>
            <a:r>
              <a:rPr sz="2000" b="1" spc="-195" dirty="0">
                <a:latin typeface="Liberation Sans Narrow"/>
                <a:cs typeface="Liberation Sans Narrow"/>
              </a:rPr>
              <a:t>ORANGE</a:t>
            </a:r>
            <a:r>
              <a:rPr sz="2000" b="1" spc="-65" dirty="0">
                <a:latin typeface="Liberation Sans Narrow"/>
                <a:cs typeface="Liberation Sans Narrow"/>
              </a:rPr>
              <a:t> </a:t>
            </a:r>
            <a:r>
              <a:rPr sz="2000" b="1" spc="-135" dirty="0">
                <a:latin typeface="Liberation Sans Narrow"/>
                <a:cs typeface="Liberation Sans Narrow"/>
              </a:rPr>
              <a:t>BOOK</a:t>
            </a:r>
            <a:endParaRPr sz="2000" dirty="0">
              <a:latin typeface="Liberation Sans Narrow"/>
              <a:cs typeface="Liberation Sans Narro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332468" y="4348098"/>
            <a:ext cx="2299970" cy="180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marR="156845" indent="-17907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Provides</a:t>
            </a:r>
            <a:r>
              <a:rPr sz="1400" spc="-6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guidance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spc="-25" dirty="0">
                <a:latin typeface="Carlito"/>
                <a:cs typeface="Carlito"/>
              </a:rPr>
              <a:t>on 	</a:t>
            </a:r>
            <a:r>
              <a:rPr sz="1400" b="1" dirty="0">
                <a:latin typeface="Carlito"/>
                <a:cs typeface="Carlito"/>
              </a:rPr>
              <a:t>managing</a:t>
            </a:r>
            <a:r>
              <a:rPr sz="1400" b="1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risk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within 	</a:t>
            </a:r>
            <a:r>
              <a:rPr sz="1400" b="1" dirty="0">
                <a:latin typeface="Carlito"/>
                <a:cs typeface="Carlito"/>
              </a:rPr>
              <a:t>government</a:t>
            </a:r>
            <a:r>
              <a:rPr sz="1400" b="1" spc="-7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organisations</a:t>
            </a:r>
            <a:endParaRPr sz="1400">
              <a:latin typeface="Carlito"/>
              <a:cs typeface="Carlito"/>
            </a:endParaRPr>
          </a:p>
          <a:p>
            <a:pPr marL="191135" marR="5080" indent="-17907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Includes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Risk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Appetite 	</a:t>
            </a:r>
            <a:r>
              <a:rPr sz="1400" b="1" dirty="0">
                <a:latin typeface="Carlito"/>
                <a:cs typeface="Carlito"/>
              </a:rPr>
              <a:t>Guidance</a:t>
            </a:r>
            <a:r>
              <a:rPr sz="1400" b="1" spc="-6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Note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document 	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offers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recommendations 	</a:t>
            </a:r>
            <a:r>
              <a:rPr sz="1400" dirty="0">
                <a:latin typeface="Carlito"/>
                <a:cs typeface="Carlito"/>
              </a:rPr>
              <a:t>for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effective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spc="-20" dirty="0">
                <a:latin typeface="Carlito"/>
                <a:cs typeface="Carlito"/>
              </a:rPr>
              <a:t>risk 	</a:t>
            </a:r>
            <a:r>
              <a:rPr sz="1400" spc="-10" dirty="0">
                <a:latin typeface="Carlito"/>
                <a:cs typeface="Carlito"/>
              </a:rPr>
              <a:t>management</a:t>
            </a:r>
            <a:endParaRPr sz="1400">
              <a:latin typeface="Carlito"/>
              <a:cs typeface="Carlito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833627" y="1808988"/>
            <a:ext cx="1735455" cy="2383155"/>
            <a:chOff x="833627" y="1808988"/>
            <a:chExt cx="1735455" cy="2383155"/>
          </a:xfrm>
        </p:grpSpPr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3627" y="1808988"/>
              <a:ext cx="1735074" cy="238277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0361" y="1885315"/>
              <a:ext cx="1570228" cy="2210943"/>
            </a:xfrm>
            <a:prstGeom prst="rect">
              <a:avLst/>
            </a:prstGeom>
          </p:spPr>
        </p:pic>
      </p:grpSp>
      <p:grpSp>
        <p:nvGrpSpPr>
          <p:cNvPr id="22" name="object 22"/>
          <p:cNvGrpSpPr/>
          <p:nvPr/>
        </p:nvGrpSpPr>
        <p:grpSpPr>
          <a:xfrm>
            <a:off x="6701028" y="1808988"/>
            <a:ext cx="1735455" cy="2383155"/>
            <a:chOff x="6701028" y="1808988"/>
            <a:chExt cx="1735455" cy="2383155"/>
          </a:xfrm>
        </p:grpSpPr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01028" y="1808988"/>
              <a:ext cx="1735074" cy="238277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777736" y="1885315"/>
              <a:ext cx="1570227" cy="2210943"/>
            </a:xfrm>
            <a:prstGeom prst="rect">
              <a:avLst/>
            </a:prstGeom>
          </p:spPr>
        </p:pic>
      </p:grpSp>
      <p:grpSp>
        <p:nvGrpSpPr>
          <p:cNvPr id="25" name="object 25"/>
          <p:cNvGrpSpPr/>
          <p:nvPr/>
        </p:nvGrpSpPr>
        <p:grpSpPr>
          <a:xfrm>
            <a:off x="9634728" y="1808988"/>
            <a:ext cx="1735455" cy="2383155"/>
            <a:chOff x="9634728" y="1808988"/>
            <a:chExt cx="1735455" cy="2383155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34728" y="1808988"/>
              <a:ext cx="1735074" cy="238277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11436" y="1885315"/>
              <a:ext cx="1570227" cy="2210943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3767328" y="1808988"/>
            <a:ext cx="1735455" cy="2383155"/>
            <a:chOff x="3767328" y="1808988"/>
            <a:chExt cx="1735455" cy="2383155"/>
          </a:xfrm>
        </p:grpSpPr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7328" y="1808988"/>
              <a:ext cx="1735074" cy="238277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44036" y="1885315"/>
              <a:ext cx="1570227" cy="2210943"/>
            </a:xfrm>
            <a:prstGeom prst="rect">
              <a:avLst/>
            </a:prstGeom>
          </p:spPr>
        </p:pic>
      </p:grp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11127105" cy="8712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75" dirty="0"/>
              <a:t>UK</a:t>
            </a:r>
            <a:r>
              <a:rPr spc="-75" dirty="0"/>
              <a:t> </a:t>
            </a:r>
            <a:r>
              <a:rPr spc="-195" dirty="0"/>
              <a:t>GOVERNMENT</a:t>
            </a:r>
            <a:r>
              <a:rPr spc="-80" dirty="0"/>
              <a:t> </a:t>
            </a:r>
            <a:r>
              <a:rPr spc="-204" dirty="0"/>
              <a:t>BEST</a:t>
            </a:r>
            <a:r>
              <a:rPr spc="-65" dirty="0"/>
              <a:t> PRACTICES</a:t>
            </a:r>
          </a:p>
          <a:p>
            <a:pPr marL="12700" marR="5080">
              <a:lnSpc>
                <a:spcPts val="1730"/>
              </a:lnSpc>
              <a:spcBef>
                <a:spcPts val="160"/>
              </a:spcBef>
            </a:pP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government publishes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extensive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guidance</a:t>
            </a:r>
            <a:r>
              <a:rPr sz="1600" b="0" spc="-5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for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operating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in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public</a:t>
            </a:r>
            <a:r>
              <a:rPr sz="1600" b="0" spc="-6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sector;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this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guidance</a:t>
            </a:r>
            <a:r>
              <a:rPr sz="1600" b="0" spc="-55" dirty="0">
                <a:latin typeface="Carlito"/>
                <a:cs typeface="Carlito"/>
              </a:rPr>
              <a:t> </a:t>
            </a:r>
            <a:r>
              <a:rPr lang="en-GB" sz="1600" b="0" dirty="0">
                <a:latin typeface="Carlito"/>
                <a:cs typeface="Carlito"/>
              </a:rPr>
              <a:t>can be referenced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within </a:t>
            </a:r>
            <a:r>
              <a:rPr sz="1600" b="0" dirty="0">
                <a:latin typeface="Carlito"/>
                <a:cs typeface="Carlito"/>
              </a:rPr>
              <a:t>proposals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and</a:t>
            </a:r>
            <a:r>
              <a:rPr sz="1600" b="0" spc="-55" dirty="0">
                <a:latin typeface="Carlito"/>
                <a:cs typeface="Carlito"/>
              </a:rPr>
              <a:t> </a:t>
            </a:r>
            <a:r>
              <a:rPr lang="en-GB" sz="1600" b="0" spc="-55" dirty="0">
                <a:latin typeface="Carlito"/>
                <a:cs typeface="Carlito"/>
              </a:rPr>
              <a:t>to </a:t>
            </a:r>
            <a:r>
              <a:rPr sz="1600" b="0" dirty="0">
                <a:latin typeface="Carlito"/>
                <a:cs typeface="Carlito"/>
              </a:rPr>
              <a:t>demonstrate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adherence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to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best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practices</a:t>
            </a:r>
            <a:endParaRPr sz="16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45" dirty="0"/>
              <a:t>DEEP-</a:t>
            </a:r>
            <a:r>
              <a:rPr spc="-120" dirty="0"/>
              <a:t>DIVE</a:t>
            </a:r>
            <a:r>
              <a:rPr spc="-85" dirty="0"/>
              <a:t> </a:t>
            </a:r>
            <a:r>
              <a:rPr spc="-229" dirty="0"/>
              <a:t>ON</a:t>
            </a:r>
            <a:r>
              <a:rPr spc="-60" dirty="0"/>
              <a:t> </a:t>
            </a:r>
            <a:r>
              <a:rPr spc="-180" dirty="0"/>
              <a:t>THE</a:t>
            </a:r>
            <a:r>
              <a:rPr spc="-65" dirty="0"/>
              <a:t> </a:t>
            </a:r>
            <a:r>
              <a:rPr spc="-225" dirty="0"/>
              <a:t>‘GREEN</a:t>
            </a:r>
            <a:r>
              <a:rPr spc="-75" dirty="0"/>
              <a:t> </a:t>
            </a:r>
            <a:r>
              <a:rPr spc="-180" dirty="0"/>
              <a:t>BOOK’:</a:t>
            </a:r>
            <a:r>
              <a:rPr spc="-85" dirty="0"/>
              <a:t> </a:t>
            </a:r>
            <a:r>
              <a:rPr spc="-165" dirty="0"/>
              <a:t>BUSINESS</a:t>
            </a:r>
            <a:r>
              <a:rPr spc="-80" dirty="0"/>
              <a:t> </a:t>
            </a:r>
            <a:r>
              <a:rPr spc="-245" dirty="0"/>
              <a:t>CASES</a:t>
            </a:r>
            <a:r>
              <a:rPr spc="-70" dirty="0"/>
              <a:t> </a:t>
            </a:r>
            <a:r>
              <a:rPr spc="100" dirty="0"/>
              <a:t>(1/3)</a:t>
            </a:r>
          </a:p>
          <a:p>
            <a:pPr marL="12700">
              <a:lnSpc>
                <a:spcPts val="1860"/>
              </a:lnSpc>
            </a:pP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Green Book</a:t>
            </a:r>
            <a:r>
              <a:rPr sz="1600" b="0" spc="-1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sets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out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three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stages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for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appraisal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of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business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cases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1374394"/>
            <a:ext cx="23387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Introduction</a:t>
            </a:r>
            <a:r>
              <a:rPr sz="1400" b="1" spc="-6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to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Green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spc="-20" dirty="0">
                <a:latin typeface="Carlito"/>
                <a:cs typeface="Carlito"/>
              </a:rPr>
              <a:t>Book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1859407"/>
            <a:ext cx="5360035" cy="3318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1135" marR="5080" indent="-17907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The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Green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Book</a:t>
            </a:r>
            <a:r>
              <a:rPr sz="1400" spc="-5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is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guidance issued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by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HM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Treasury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on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how</a:t>
            </a:r>
            <a:r>
              <a:rPr sz="1400" b="1" spc="-5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to</a:t>
            </a:r>
            <a:r>
              <a:rPr sz="1400" b="1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0A0C0C"/>
                </a:solidFill>
                <a:latin typeface="Carlito"/>
                <a:cs typeface="Carlito"/>
              </a:rPr>
              <a:t>appraise 	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policies,</a:t>
            </a:r>
            <a:r>
              <a:rPr sz="1400" b="1" spc="-5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programmes</a:t>
            </a:r>
            <a:r>
              <a:rPr sz="1400" b="1" spc="-6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and</a:t>
            </a:r>
            <a:r>
              <a:rPr sz="1400" b="1" spc="-5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projects.</a:t>
            </a:r>
            <a:r>
              <a:rPr sz="1400" b="1" spc="-4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It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also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provides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guidance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on</a:t>
            </a:r>
            <a:r>
              <a:rPr sz="1400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the 	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design</a:t>
            </a:r>
            <a:r>
              <a:rPr sz="1400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and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use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of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monitoring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and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evaluation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before,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during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and</a:t>
            </a:r>
            <a:r>
              <a:rPr sz="1400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after 	implementation</a:t>
            </a:r>
            <a:endParaRPr sz="1400">
              <a:latin typeface="Carlito"/>
              <a:cs typeface="Carlito"/>
            </a:endParaRPr>
          </a:p>
          <a:p>
            <a:pPr marL="191770" indent="-179070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191770" algn="l"/>
              </a:tabLst>
            </a:pP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It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is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mandatory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to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employ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the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Green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Book</a:t>
            </a:r>
            <a:r>
              <a:rPr sz="1400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in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“proportionate”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way</a:t>
            </a:r>
            <a:endParaRPr sz="14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</a:pP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where</a:t>
            </a:r>
            <a:r>
              <a:rPr sz="1400" b="1" spc="-5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the</a:t>
            </a:r>
            <a:r>
              <a:rPr sz="1400" b="1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use</a:t>
            </a:r>
            <a:r>
              <a:rPr sz="1400" b="1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of</a:t>
            </a:r>
            <a:r>
              <a:rPr sz="1400" b="1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significant</a:t>
            </a:r>
            <a:r>
              <a:rPr sz="1400" b="1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new</a:t>
            </a:r>
            <a:r>
              <a:rPr sz="1400" b="1" spc="-4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and</a:t>
            </a:r>
            <a:r>
              <a:rPr sz="1400" b="1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existing</a:t>
            </a:r>
            <a:r>
              <a:rPr sz="1400" b="1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public</a:t>
            </a:r>
            <a:r>
              <a:rPr sz="1400" b="1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0A0C0C"/>
                </a:solidFill>
                <a:latin typeface="Carlito"/>
                <a:cs typeface="Carlito"/>
              </a:rPr>
              <a:t>resources</a:t>
            </a:r>
            <a:endParaRPr sz="14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is</a:t>
            </a:r>
            <a:r>
              <a:rPr sz="1400" b="1" spc="-10" dirty="0">
                <a:solidFill>
                  <a:srgbClr val="0A0C0C"/>
                </a:solidFill>
                <a:latin typeface="Carlito"/>
                <a:cs typeface="Carlito"/>
              </a:rPr>
              <a:t> required</a:t>
            </a:r>
            <a:endParaRPr sz="1400">
              <a:latin typeface="Carlito"/>
              <a:cs typeface="Carlito"/>
            </a:endParaRPr>
          </a:p>
          <a:p>
            <a:pPr marL="191135" marR="167005" indent="-17907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Departments</a:t>
            </a:r>
            <a:r>
              <a:rPr sz="1400" b="1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also</a:t>
            </a:r>
            <a:r>
              <a:rPr sz="1400" b="1" spc="-6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produce</a:t>
            </a:r>
            <a:r>
              <a:rPr sz="1400" b="1" spc="-5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internal</a:t>
            </a:r>
            <a:r>
              <a:rPr sz="1400" b="1" spc="-5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guidance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,</a:t>
            </a:r>
            <a:r>
              <a:rPr sz="1400" spc="-6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setting</a:t>
            </a:r>
            <a:r>
              <a:rPr sz="1400" spc="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out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how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Green 	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Book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appraisal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should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be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carried</a:t>
            </a:r>
            <a:r>
              <a:rPr sz="1400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out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for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their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areas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of</a:t>
            </a:r>
            <a:r>
              <a:rPr sz="1400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responsibility</a:t>
            </a:r>
            <a:endParaRPr sz="1400">
              <a:latin typeface="Carlito"/>
              <a:cs typeface="Carlito"/>
            </a:endParaRPr>
          </a:p>
          <a:p>
            <a:pPr marL="191135" marR="85090" indent="-17907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The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Green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Book</a:t>
            </a:r>
            <a:r>
              <a:rPr sz="1400" b="1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adopts</a:t>
            </a:r>
            <a:r>
              <a:rPr sz="1400" b="1" spc="-5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the</a:t>
            </a:r>
            <a:r>
              <a:rPr sz="1400" b="1" spc="-3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Five</a:t>
            </a:r>
            <a:r>
              <a:rPr sz="1400" b="1" spc="-3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Cases</a:t>
            </a:r>
            <a:r>
              <a:rPr sz="1400" b="1" spc="-5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0A0C0C"/>
                </a:solidFill>
                <a:latin typeface="Carlito"/>
                <a:cs typeface="Carlito"/>
              </a:rPr>
              <a:t>model</a:t>
            </a:r>
            <a:r>
              <a:rPr sz="1400" b="1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(</a:t>
            </a:r>
            <a:r>
              <a:rPr sz="1400" i="1" dirty="0">
                <a:solidFill>
                  <a:srgbClr val="0A0C0C"/>
                </a:solidFill>
                <a:latin typeface="Carlito"/>
                <a:cs typeface="Carlito"/>
              </a:rPr>
              <a:t>see</a:t>
            </a:r>
            <a:r>
              <a:rPr sz="1400" i="1" spc="-4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i="1" dirty="0">
                <a:solidFill>
                  <a:srgbClr val="0A0C0C"/>
                </a:solidFill>
                <a:latin typeface="Carlito"/>
                <a:cs typeface="Carlito"/>
              </a:rPr>
              <a:t>next</a:t>
            </a:r>
            <a:r>
              <a:rPr sz="1400" i="1" spc="-1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i="1" dirty="0">
                <a:solidFill>
                  <a:srgbClr val="0A0C0C"/>
                </a:solidFill>
                <a:latin typeface="Carlito"/>
                <a:cs typeface="Carlito"/>
              </a:rPr>
              <a:t>slide)</a:t>
            </a:r>
            <a:r>
              <a:rPr sz="1400" i="1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to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foster 	cross-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disciplinary</a:t>
            </a:r>
            <a:r>
              <a:rPr sz="1400" spc="-2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thinking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on</a:t>
            </a:r>
            <a:r>
              <a:rPr sz="1400" spc="-2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0A0C0C"/>
                </a:solidFill>
                <a:latin typeface="Carlito"/>
                <a:cs typeface="Carlito"/>
              </a:rPr>
              <a:t>key</a:t>
            </a:r>
            <a:r>
              <a:rPr sz="1400" spc="-15" dirty="0">
                <a:solidFill>
                  <a:srgbClr val="0A0C0C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0A0C0C"/>
                </a:solidFill>
                <a:latin typeface="Carlito"/>
                <a:cs typeface="Carlito"/>
              </a:rPr>
              <a:t>topics</a:t>
            </a:r>
            <a:endParaRPr sz="1400">
              <a:latin typeface="Carlito"/>
              <a:cs typeface="Carlito"/>
            </a:endParaRPr>
          </a:p>
          <a:p>
            <a:pPr marL="191135" marR="442595" indent="-179070" algn="just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400" dirty="0">
                <a:latin typeface="Carlito"/>
                <a:cs typeface="Carlito"/>
              </a:rPr>
              <a:t>Programmes</a:t>
            </a:r>
            <a:r>
              <a:rPr sz="1400" spc="-5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(who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are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seen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to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be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enabling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outcomes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rather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spc="-20" dirty="0">
                <a:latin typeface="Carlito"/>
                <a:cs typeface="Carlito"/>
              </a:rPr>
              <a:t>than 	</a:t>
            </a:r>
            <a:r>
              <a:rPr sz="1400" dirty="0">
                <a:latin typeface="Carlito"/>
                <a:cs typeface="Carlito"/>
              </a:rPr>
              <a:t>outputs)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must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submit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</a:t>
            </a:r>
            <a:r>
              <a:rPr sz="1400" spc="-5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separate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Programme</a:t>
            </a:r>
            <a:r>
              <a:rPr sz="1400" spc="-6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Business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Case</a:t>
            </a:r>
            <a:r>
              <a:rPr sz="1400" spc="-4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using 	</a:t>
            </a:r>
            <a:r>
              <a:rPr sz="1400" dirty="0">
                <a:latin typeface="Carlito"/>
                <a:cs typeface="Carlito"/>
              </a:rPr>
              <a:t>the</a:t>
            </a:r>
            <a:r>
              <a:rPr sz="1400" spc="-2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Five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Case</a:t>
            </a:r>
            <a:r>
              <a:rPr sz="1400" spc="-20" dirty="0">
                <a:latin typeface="Carlito"/>
                <a:cs typeface="Carlito"/>
              </a:rPr>
              <a:t> Model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2789" y="1374394"/>
            <a:ext cx="41808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What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are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business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case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stages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to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appraise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project?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385178" y="3155314"/>
          <a:ext cx="5243829" cy="3245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3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5485">
                <a:tc>
                  <a:txBody>
                    <a:bodyPr/>
                    <a:lstStyle/>
                    <a:p>
                      <a:pPr marL="211454" marR="205740" indent="-180340">
                        <a:lnSpc>
                          <a:spcPct val="100000"/>
                        </a:lnSpc>
                        <a:spcBef>
                          <a:spcPts val="295"/>
                        </a:spcBef>
                        <a:buFont typeface="Arial"/>
                        <a:buChar char="•"/>
                        <a:tabLst>
                          <a:tab pos="211454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Confirms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compliance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with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specific standards,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regulations,</a:t>
                      </a:r>
                      <a:r>
                        <a:rPr sz="12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or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requirements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11454" marR="9144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11454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Provides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evidence</a:t>
                      </a:r>
                      <a:r>
                        <a:rPr sz="12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that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an</a:t>
                      </a:r>
                      <a:r>
                        <a:rPr sz="12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organization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has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implemented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necessary</a:t>
                      </a:r>
                      <a:r>
                        <a:rPr sz="12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controls</a:t>
                      </a:r>
                      <a:r>
                        <a:rPr sz="1200" b="1" spc="5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practices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11454" marR="12573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11454" algn="l"/>
                        </a:tabLst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Demonstrates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adherence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industry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best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practices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regulatory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guidelines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R w="9525">
                      <a:solidFill>
                        <a:srgbClr val="DADAD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71780" marR="106680" indent="-180340">
                        <a:lnSpc>
                          <a:spcPct val="100000"/>
                        </a:lnSpc>
                        <a:spcBef>
                          <a:spcPts val="295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Outlines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rationale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proposed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project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71780" marR="99695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1200" spc="-10" dirty="0">
                          <a:latin typeface="Carlito"/>
                          <a:cs typeface="Carlito"/>
                        </a:rPr>
                        <a:t>Describes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project's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objectives,</a:t>
                      </a:r>
                      <a:r>
                        <a:rPr sz="12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benefits,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costs,</a:t>
                      </a:r>
                      <a:r>
                        <a:rPr sz="12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risks,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potential</a:t>
                      </a:r>
                      <a:r>
                        <a:rPr sz="12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alternatives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71780" marR="32766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Helps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stakeholders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understand</a:t>
                      </a:r>
                      <a:r>
                        <a:rPr sz="12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the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project's</a:t>
                      </a:r>
                      <a:r>
                        <a:rPr sz="12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viability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potential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value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L w="9525">
                      <a:solidFill>
                        <a:srgbClr val="DADADA"/>
                      </a:solidFill>
                      <a:prstDash val="solid"/>
                    </a:lnL>
                    <a:lnR w="9525">
                      <a:solidFill>
                        <a:srgbClr val="DADAD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72415" marR="149860" indent="-180340">
                        <a:lnSpc>
                          <a:spcPct val="100000"/>
                        </a:lnSpc>
                        <a:spcBef>
                          <a:spcPts val="295"/>
                        </a:spcBef>
                        <a:buFont typeface="Arial"/>
                        <a:buChar char="•"/>
                        <a:tabLst>
                          <a:tab pos="27241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Builds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upon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OBC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provides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0" dirty="0">
                          <a:latin typeface="Carlito"/>
                          <a:cs typeface="Carlito"/>
                        </a:rPr>
                        <a:t>a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detailed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analysis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of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proposed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project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72415" marR="129539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241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Includes</a:t>
                      </a:r>
                      <a:r>
                        <a:rPr sz="12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thorough assessment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of</a:t>
                      </a:r>
                      <a:r>
                        <a:rPr sz="12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costs,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benefits,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risks,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potential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impacts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72415" marR="2413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2415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Assists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decision-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makers</a:t>
                      </a:r>
                      <a:r>
                        <a:rPr sz="12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evaluating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project's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feasibility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value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for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money,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alignment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with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strategic objectives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L w="9525">
                      <a:solidFill>
                        <a:srgbClr val="DADADA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6324600" y="1883664"/>
            <a:ext cx="2070100" cy="1129665"/>
          </a:xfrm>
          <a:custGeom>
            <a:avLst/>
            <a:gdLst/>
            <a:ahLst/>
            <a:cxnLst/>
            <a:rect l="l" t="t" r="r" b="b"/>
            <a:pathLst>
              <a:path w="2070100" h="1129664">
                <a:moveTo>
                  <a:pt x="1744091" y="0"/>
                </a:moveTo>
                <a:lnTo>
                  <a:pt x="0" y="0"/>
                </a:lnTo>
                <a:lnTo>
                  <a:pt x="0" y="1129284"/>
                </a:lnTo>
                <a:lnTo>
                  <a:pt x="1744091" y="1129284"/>
                </a:lnTo>
                <a:lnTo>
                  <a:pt x="2070100" y="564641"/>
                </a:lnTo>
                <a:lnTo>
                  <a:pt x="1744091" y="0"/>
                </a:lnTo>
                <a:close/>
              </a:path>
            </a:pathLst>
          </a:custGeom>
          <a:solidFill>
            <a:srgbClr val="002C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52742" y="2210257"/>
            <a:ext cx="1650364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Strategic</a:t>
            </a:r>
            <a:r>
              <a:rPr sz="1400" b="1" spc="-7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Outline</a:t>
            </a:r>
            <a:r>
              <a:rPr sz="14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Case</a:t>
            </a:r>
            <a:endParaRPr sz="1400">
              <a:latin typeface="Carlito"/>
              <a:cs typeface="Carlito"/>
            </a:endParaRPr>
          </a:p>
          <a:p>
            <a:pPr marL="3810" algn="ctr">
              <a:lnSpc>
                <a:spcPct val="100000"/>
              </a:lnSpc>
            </a:pP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(SOC)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66100" y="1883664"/>
            <a:ext cx="2070100" cy="1129665"/>
          </a:xfrm>
          <a:custGeom>
            <a:avLst/>
            <a:gdLst/>
            <a:ahLst/>
            <a:cxnLst/>
            <a:rect l="l" t="t" r="r" b="b"/>
            <a:pathLst>
              <a:path w="2070100" h="1129664">
                <a:moveTo>
                  <a:pt x="1744091" y="0"/>
                </a:moveTo>
                <a:lnTo>
                  <a:pt x="0" y="0"/>
                </a:lnTo>
                <a:lnTo>
                  <a:pt x="326008" y="564641"/>
                </a:lnTo>
                <a:lnTo>
                  <a:pt x="0" y="1129284"/>
                </a:lnTo>
                <a:lnTo>
                  <a:pt x="1744091" y="1129284"/>
                </a:lnTo>
                <a:lnTo>
                  <a:pt x="2070100" y="564641"/>
                </a:lnTo>
                <a:lnTo>
                  <a:pt x="1744091" y="0"/>
                </a:lnTo>
                <a:close/>
              </a:path>
            </a:pathLst>
          </a:custGeom>
          <a:solidFill>
            <a:srgbClr val="009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73261" y="2210257"/>
            <a:ext cx="125603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Outline</a:t>
            </a:r>
            <a:r>
              <a:rPr sz="1400" b="1" spc="-6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Business</a:t>
            </a:r>
            <a:endParaRPr sz="1400">
              <a:latin typeface="Carlito"/>
              <a:cs typeface="Carlito"/>
            </a:endParaRPr>
          </a:p>
          <a:p>
            <a:pPr marL="2540"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Case</a:t>
            </a:r>
            <a:r>
              <a:rPr sz="1400" b="1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(OBC)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994900" y="1883664"/>
            <a:ext cx="1739900" cy="1129665"/>
          </a:xfrm>
          <a:custGeom>
            <a:avLst/>
            <a:gdLst/>
            <a:ahLst/>
            <a:cxnLst/>
            <a:rect l="l" t="t" r="r" b="b"/>
            <a:pathLst>
              <a:path w="1739900" h="1129664">
                <a:moveTo>
                  <a:pt x="1413891" y="0"/>
                </a:moveTo>
                <a:lnTo>
                  <a:pt x="0" y="0"/>
                </a:lnTo>
                <a:lnTo>
                  <a:pt x="326008" y="564641"/>
                </a:lnTo>
                <a:lnTo>
                  <a:pt x="0" y="1129284"/>
                </a:lnTo>
                <a:lnTo>
                  <a:pt x="1413891" y="1129284"/>
                </a:lnTo>
                <a:lnTo>
                  <a:pt x="1739900" y="564641"/>
                </a:lnTo>
                <a:lnTo>
                  <a:pt x="1413891" y="0"/>
                </a:lnTo>
                <a:close/>
              </a:path>
            </a:pathLst>
          </a:custGeom>
          <a:solidFill>
            <a:srgbClr val="C6E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379456" y="2210257"/>
            <a:ext cx="97091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Full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Business</a:t>
            </a:r>
            <a:endParaRPr sz="1400">
              <a:latin typeface="Carlito"/>
              <a:cs typeface="Carlito"/>
            </a:endParaRPr>
          </a:p>
          <a:p>
            <a:pPr marL="2540" algn="ctr">
              <a:lnSpc>
                <a:spcPct val="100000"/>
              </a:lnSpc>
            </a:pPr>
            <a:r>
              <a:rPr sz="1400" b="1" dirty="0">
                <a:latin typeface="Carlito"/>
                <a:cs typeface="Carlito"/>
              </a:rPr>
              <a:t>Case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(FBC)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980673" y="63512"/>
            <a:ext cx="754380" cy="248920"/>
          </a:xfrm>
          <a:prstGeom prst="rect">
            <a:avLst/>
          </a:prstGeom>
          <a:ln w="9525">
            <a:solidFill>
              <a:srgbClr val="002C77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320"/>
              </a:spcBef>
            </a:pPr>
            <a:r>
              <a:rPr sz="1000" b="1" spc="-10" dirty="0">
                <a:solidFill>
                  <a:srgbClr val="002C77"/>
                </a:solidFill>
                <a:latin typeface="Carlito"/>
                <a:cs typeface="Carlito"/>
              </a:rPr>
              <a:t>Illustrative</a:t>
            </a:r>
            <a:endParaRPr sz="1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45" dirty="0"/>
              <a:t>DEEP-</a:t>
            </a:r>
            <a:r>
              <a:rPr spc="-120" dirty="0"/>
              <a:t>DIVE</a:t>
            </a:r>
            <a:r>
              <a:rPr spc="-85" dirty="0"/>
              <a:t> </a:t>
            </a:r>
            <a:r>
              <a:rPr spc="-229" dirty="0"/>
              <a:t>ON</a:t>
            </a:r>
            <a:r>
              <a:rPr spc="-60" dirty="0"/>
              <a:t> </a:t>
            </a:r>
            <a:r>
              <a:rPr spc="-180" dirty="0"/>
              <a:t>THE</a:t>
            </a:r>
            <a:r>
              <a:rPr spc="-65" dirty="0"/>
              <a:t> </a:t>
            </a:r>
            <a:r>
              <a:rPr spc="-225" dirty="0"/>
              <a:t>‘GREEN</a:t>
            </a:r>
            <a:r>
              <a:rPr spc="-75" dirty="0"/>
              <a:t> </a:t>
            </a:r>
            <a:r>
              <a:rPr spc="-180" dirty="0"/>
              <a:t>BOOK’:</a:t>
            </a:r>
            <a:r>
              <a:rPr spc="-85" dirty="0"/>
              <a:t> </a:t>
            </a:r>
            <a:r>
              <a:rPr spc="-165" dirty="0"/>
              <a:t>BUSINESS</a:t>
            </a:r>
            <a:r>
              <a:rPr spc="-80" dirty="0"/>
              <a:t> </a:t>
            </a:r>
            <a:r>
              <a:rPr spc="-245" dirty="0"/>
              <a:t>CASES</a:t>
            </a:r>
            <a:r>
              <a:rPr spc="-70" dirty="0"/>
              <a:t> </a:t>
            </a:r>
            <a:r>
              <a:rPr spc="150" dirty="0"/>
              <a:t>(2/3)</a:t>
            </a:r>
          </a:p>
          <a:p>
            <a:pPr marL="12700">
              <a:lnSpc>
                <a:spcPts val="1860"/>
              </a:lnSpc>
            </a:pP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Green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Book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also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sets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out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“five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case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model”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which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is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best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practice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for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execution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of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business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cases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1374394"/>
            <a:ext cx="24326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Summary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Five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Case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model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1860930"/>
            <a:ext cx="5413375" cy="3628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2405" marR="275590" indent="-18034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92405" algn="l"/>
              </a:tabLst>
            </a:pPr>
            <a:r>
              <a:rPr sz="1300" dirty="0">
                <a:latin typeface="Carlito"/>
                <a:cs typeface="Carlito"/>
              </a:rPr>
              <a:t>The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Five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Case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Model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is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best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practice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standard recommended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by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spc="-25" dirty="0">
                <a:latin typeface="Carlito"/>
                <a:cs typeface="Carlito"/>
              </a:rPr>
              <a:t>HM </a:t>
            </a:r>
            <a:r>
              <a:rPr sz="1300" dirty="0">
                <a:latin typeface="Carlito"/>
                <a:cs typeface="Carlito"/>
              </a:rPr>
              <a:t>Treasury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has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been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used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successfully by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UK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Government</a:t>
            </a:r>
            <a:r>
              <a:rPr sz="1300" spc="-10" dirty="0">
                <a:latin typeface="Carlito"/>
                <a:cs typeface="Carlito"/>
              </a:rPr>
              <a:t> departments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wider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public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sector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for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many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spc="-20" dirty="0">
                <a:latin typeface="Carlito"/>
                <a:cs typeface="Carlito"/>
              </a:rPr>
              <a:t>years</a:t>
            </a:r>
            <a:endParaRPr sz="13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Application of</a:t>
            </a:r>
            <a:r>
              <a:rPr sz="1300" b="1" spc="-4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this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methodology</a:t>
            </a:r>
            <a:r>
              <a:rPr sz="1300" b="1" spc="-1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has</a:t>
            </a:r>
            <a:r>
              <a:rPr sz="1300" b="1" spc="-4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been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shown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spc="-25" dirty="0">
                <a:latin typeface="Carlito"/>
                <a:cs typeface="Carlito"/>
              </a:rPr>
              <a:t>to:</a:t>
            </a:r>
            <a:endParaRPr sz="1300">
              <a:latin typeface="Carlito"/>
              <a:cs typeface="Carlito"/>
            </a:endParaRPr>
          </a:p>
          <a:p>
            <a:pPr marL="372110" lvl="1" indent="-179705">
              <a:lnSpc>
                <a:spcPct val="100000"/>
              </a:lnSpc>
              <a:spcBef>
                <a:spcPts val="190"/>
              </a:spcBef>
              <a:buFont typeface="Arial"/>
              <a:buChar char="–"/>
              <a:tabLst>
                <a:tab pos="372110" algn="l"/>
              </a:tabLst>
            </a:pPr>
            <a:r>
              <a:rPr sz="1300" b="1" dirty="0">
                <a:latin typeface="Carlito"/>
                <a:cs typeface="Carlito"/>
              </a:rPr>
              <a:t>Reduce</a:t>
            </a:r>
            <a:r>
              <a:rPr sz="1300" b="1" spc="-3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the</a:t>
            </a:r>
            <a:r>
              <a:rPr sz="1300" b="1" spc="-3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costs</a:t>
            </a:r>
            <a:r>
              <a:rPr sz="1300" b="1" spc="-3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and</a:t>
            </a:r>
            <a:r>
              <a:rPr sz="1300" b="1" spc="-3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timescales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associated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with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producing</a:t>
            </a:r>
            <a:r>
              <a:rPr sz="1300" spc="-4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business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cases</a:t>
            </a:r>
            <a:endParaRPr sz="1300">
              <a:latin typeface="Carlito"/>
              <a:cs typeface="Carlito"/>
            </a:endParaRPr>
          </a:p>
          <a:p>
            <a:pPr marL="372110" marR="271145" lvl="1" indent="-180340">
              <a:lnSpc>
                <a:spcPct val="100000"/>
              </a:lnSpc>
              <a:spcBef>
                <a:spcPts val="204"/>
              </a:spcBef>
              <a:buFont typeface="Arial"/>
              <a:buChar char="–"/>
              <a:tabLst>
                <a:tab pos="372110" algn="l"/>
              </a:tabLst>
            </a:pPr>
            <a:r>
              <a:rPr sz="1300" b="1" dirty="0">
                <a:latin typeface="Carlito"/>
                <a:cs typeface="Carlito"/>
              </a:rPr>
              <a:t>Raise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the</a:t>
            </a:r>
            <a:r>
              <a:rPr sz="1300" b="1" spc="-2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quality</a:t>
            </a:r>
            <a:r>
              <a:rPr sz="1300" b="1" spc="-2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of</a:t>
            </a:r>
            <a:r>
              <a:rPr sz="1300" b="1" spc="-2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spending</a:t>
            </a:r>
            <a:r>
              <a:rPr sz="1300" b="1" spc="-2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proposals</a:t>
            </a:r>
            <a:r>
              <a:rPr sz="1300" dirty="0">
                <a:latin typeface="Carlito"/>
                <a:cs typeface="Carlito"/>
              </a:rPr>
              <a:t>,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both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in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terms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of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their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scoping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delivery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public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value</a:t>
            </a:r>
            <a:endParaRPr sz="1300">
              <a:latin typeface="Carlito"/>
              <a:cs typeface="Carlito"/>
            </a:endParaRPr>
          </a:p>
          <a:p>
            <a:pPr marL="372110" marR="49530" lvl="1" indent="-180340">
              <a:lnSpc>
                <a:spcPct val="100000"/>
              </a:lnSpc>
              <a:spcBef>
                <a:spcPts val="204"/>
              </a:spcBef>
              <a:buFont typeface="Arial"/>
              <a:buChar char="–"/>
              <a:tabLst>
                <a:tab pos="372110" algn="l"/>
              </a:tabLst>
            </a:pPr>
            <a:r>
              <a:rPr sz="1300" b="1" dirty="0">
                <a:latin typeface="Carlito"/>
                <a:cs typeface="Carlito"/>
              </a:rPr>
              <a:t>Support</a:t>
            </a:r>
            <a:r>
              <a:rPr sz="1300" b="1" spc="-2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the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spc="-10" dirty="0">
                <a:latin typeface="Carlito"/>
                <a:cs typeface="Carlito"/>
              </a:rPr>
              <a:t>prioritisation</a:t>
            </a:r>
            <a:r>
              <a:rPr sz="1300" b="1" spc="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of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spending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proposals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and</a:t>
            </a:r>
            <a:r>
              <a:rPr sz="1300" b="1" spc="-3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the</a:t>
            </a:r>
            <a:r>
              <a:rPr sz="1300" b="1" spc="-30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management</a:t>
            </a:r>
            <a:r>
              <a:rPr sz="1300" b="1" spc="-10" dirty="0">
                <a:latin typeface="Carlito"/>
                <a:cs typeface="Carlito"/>
              </a:rPr>
              <a:t> </a:t>
            </a:r>
            <a:r>
              <a:rPr sz="1300" b="1" spc="-25" dirty="0">
                <a:latin typeface="Carlito"/>
                <a:cs typeface="Carlito"/>
              </a:rPr>
              <a:t>of </a:t>
            </a:r>
            <a:r>
              <a:rPr sz="1300" b="1" dirty="0">
                <a:latin typeface="Carlito"/>
                <a:cs typeface="Carlito"/>
              </a:rPr>
              <a:t>spending</a:t>
            </a:r>
            <a:r>
              <a:rPr sz="1300" b="1" spc="-50" dirty="0">
                <a:latin typeface="Carlito"/>
                <a:cs typeface="Carlito"/>
              </a:rPr>
              <a:t> </a:t>
            </a:r>
            <a:r>
              <a:rPr sz="1300" b="1" spc="-10" dirty="0">
                <a:latin typeface="Carlito"/>
                <a:cs typeface="Carlito"/>
              </a:rPr>
              <a:t>portfolios</a:t>
            </a: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300" dirty="0">
                <a:latin typeface="Carlito"/>
                <a:cs typeface="Carlito"/>
              </a:rPr>
              <a:t>It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has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five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key</a:t>
            </a:r>
            <a:r>
              <a:rPr sz="1300" spc="-10" dirty="0">
                <a:latin typeface="Carlito"/>
                <a:cs typeface="Carlito"/>
              </a:rPr>
              <a:t> dimensions:</a:t>
            </a:r>
            <a:endParaRPr sz="13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Strategic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Dimension</a:t>
            </a:r>
            <a:r>
              <a:rPr sz="1300" b="1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–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outlines the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need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for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change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expected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outcomes</a:t>
            </a:r>
            <a:endParaRPr sz="13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Economic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Dimension</a:t>
            </a:r>
            <a:r>
              <a:rPr sz="1300" b="1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–</a:t>
            </a:r>
            <a:r>
              <a:rPr sz="1300" spc="-4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assesses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social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value</a:t>
            </a:r>
            <a:r>
              <a:rPr sz="1300" spc="-4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versus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Business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as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Usual</a:t>
            </a:r>
            <a:endParaRPr sz="13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Commercial Dimension</a:t>
            </a:r>
            <a:r>
              <a:rPr sz="1300" b="1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–</a:t>
            </a:r>
            <a:r>
              <a:rPr sz="1300" spc="-4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examines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feasibility</a:t>
            </a:r>
            <a:r>
              <a:rPr sz="1300" spc="-1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of</a:t>
            </a:r>
            <a:r>
              <a:rPr sz="1300" spc="-4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</a:t>
            </a:r>
            <a:r>
              <a:rPr sz="1300" spc="-4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commercial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spc="-20" dirty="0">
                <a:latin typeface="Carlito"/>
                <a:cs typeface="Carlito"/>
              </a:rPr>
              <a:t>deal</a:t>
            </a:r>
            <a:endParaRPr sz="1300">
              <a:latin typeface="Carlito"/>
              <a:cs typeface="Carlito"/>
            </a:endParaRPr>
          </a:p>
          <a:p>
            <a:pPr marL="192405" indent="-179705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Financial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Dimension</a:t>
            </a:r>
            <a:r>
              <a:rPr sz="1300" b="1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–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analyses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proposal’s</a:t>
            </a:r>
            <a:r>
              <a:rPr sz="1300" spc="-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impact</a:t>
            </a:r>
            <a:r>
              <a:rPr sz="1300" spc="-3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on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public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finances.</a:t>
            </a:r>
            <a:endParaRPr sz="1300">
              <a:latin typeface="Carlito"/>
              <a:cs typeface="Carlito"/>
            </a:endParaRPr>
          </a:p>
          <a:p>
            <a:pPr marL="192405" marR="104775" indent="-180340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192405" algn="l"/>
              </a:tabLst>
            </a:pPr>
            <a:r>
              <a:rPr sz="1300" b="1" dirty="0">
                <a:latin typeface="Carlito"/>
                <a:cs typeface="Carlito"/>
              </a:rPr>
              <a:t>Management</a:t>
            </a:r>
            <a:r>
              <a:rPr sz="1300" b="1" spc="-15" dirty="0">
                <a:latin typeface="Carlito"/>
                <a:cs typeface="Carlito"/>
              </a:rPr>
              <a:t> </a:t>
            </a:r>
            <a:r>
              <a:rPr sz="1300" b="1" dirty="0">
                <a:latin typeface="Carlito"/>
                <a:cs typeface="Carlito"/>
              </a:rPr>
              <a:t>Dimension</a:t>
            </a:r>
            <a:r>
              <a:rPr sz="1300" b="1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–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evaluates</a:t>
            </a:r>
            <a:r>
              <a:rPr sz="1300" spc="-2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the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realism</a:t>
            </a:r>
            <a:r>
              <a:rPr sz="1300" spc="-3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and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robustness</a:t>
            </a:r>
            <a:r>
              <a:rPr sz="1300" spc="-10" dirty="0">
                <a:latin typeface="Carlito"/>
                <a:cs typeface="Carlito"/>
              </a:rPr>
              <a:t> </a:t>
            </a:r>
            <a:r>
              <a:rPr sz="1300" dirty="0">
                <a:latin typeface="Carlito"/>
                <a:cs typeface="Carlito"/>
              </a:rPr>
              <a:t>of</a:t>
            </a:r>
            <a:r>
              <a:rPr sz="1300" spc="-25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delivery plans</a:t>
            </a:r>
            <a:endParaRPr sz="13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2789" y="1374394"/>
            <a:ext cx="51384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Distribution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five-</a:t>
            </a:r>
            <a:r>
              <a:rPr sz="1400" b="1" dirty="0">
                <a:latin typeface="Carlito"/>
                <a:cs typeface="Carlito"/>
              </a:rPr>
              <a:t>case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model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across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</a:t>
            </a:r>
            <a:r>
              <a:rPr sz="1400" b="1" spc="-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three-stage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business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spc="-20" dirty="0">
                <a:latin typeface="Carlito"/>
                <a:cs typeface="Carlito"/>
              </a:rPr>
              <a:t>case</a:t>
            </a:r>
            <a:endParaRPr sz="14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324600" y="2070074"/>
            <a:ext cx="5410200" cy="3469004"/>
            <a:chOff x="6324600" y="2070074"/>
            <a:chExt cx="5410200" cy="3469004"/>
          </a:xfrm>
        </p:grpSpPr>
        <p:sp>
          <p:nvSpPr>
            <p:cNvPr id="7" name="object 7"/>
            <p:cNvSpPr/>
            <p:nvPr/>
          </p:nvSpPr>
          <p:spPr>
            <a:xfrm>
              <a:off x="6565011" y="2766695"/>
              <a:ext cx="601345" cy="2767330"/>
            </a:xfrm>
            <a:custGeom>
              <a:avLst/>
              <a:gdLst/>
              <a:ahLst/>
              <a:cxnLst/>
              <a:rect l="l" t="t" r="r" b="b"/>
              <a:pathLst>
                <a:path w="601345" h="2767329">
                  <a:moveTo>
                    <a:pt x="601129" y="0"/>
                  </a:moveTo>
                  <a:lnTo>
                    <a:pt x="0" y="0"/>
                  </a:lnTo>
                  <a:lnTo>
                    <a:pt x="0" y="2767329"/>
                  </a:lnTo>
                  <a:lnTo>
                    <a:pt x="601129" y="2767329"/>
                  </a:lnTo>
                  <a:lnTo>
                    <a:pt x="601129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647050" y="4496269"/>
              <a:ext cx="601345" cy="1038225"/>
            </a:xfrm>
            <a:custGeom>
              <a:avLst/>
              <a:gdLst/>
              <a:ahLst/>
              <a:cxnLst/>
              <a:rect l="l" t="t" r="r" b="b"/>
              <a:pathLst>
                <a:path w="601345" h="1038225">
                  <a:moveTo>
                    <a:pt x="601129" y="0"/>
                  </a:moveTo>
                  <a:lnTo>
                    <a:pt x="0" y="0"/>
                  </a:lnTo>
                  <a:lnTo>
                    <a:pt x="0" y="1037755"/>
                  </a:lnTo>
                  <a:lnTo>
                    <a:pt x="601129" y="1037755"/>
                  </a:lnTo>
                  <a:lnTo>
                    <a:pt x="601129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564998" y="2420784"/>
              <a:ext cx="4929505" cy="3113405"/>
            </a:xfrm>
            <a:custGeom>
              <a:avLst/>
              <a:gdLst/>
              <a:ahLst/>
              <a:cxnLst/>
              <a:rect l="l" t="t" r="r" b="b"/>
              <a:pathLst>
                <a:path w="4929505" h="3113404">
                  <a:moveTo>
                    <a:pt x="601129" y="0"/>
                  </a:moveTo>
                  <a:lnTo>
                    <a:pt x="0" y="0"/>
                  </a:lnTo>
                  <a:lnTo>
                    <a:pt x="0" y="345909"/>
                  </a:lnTo>
                  <a:lnTo>
                    <a:pt x="601129" y="345909"/>
                  </a:lnTo>
                  <a:lnTo>
                    <a:pt x="601129" y="0"/>
                  </a:lnTo>
                  <a:close/>
                </a:path>
                <a:path w="4929505" h="3113404">
                  <a:moveTo>
                    <a:pt x="2764929" y="1037170"/>
                  </a:moveTo>
                  <a:lnTo>
                    <a:pt x="2164473" y="1037170"/>
                  </a:lnTo>
                  <a:lnTo>
                    <a:pt x="2164473" y="3113240"/>
                  </a:lnTo>
                  <a:lnTo>
                    <a:pt x="2764929" y="3113240"/>
                  </a:lnTo>
                  <a:lnTo>
                    <a:pt x="2764929" y="1037170"/>
                  </a:lnTo>
                  <a:close/>
                </a:path>
                <a:path w="4929505" h="3113404">
                  <a:moveTo>
                    <a:pt x="3846969" y="1729066"/>
                  </a:moveTo>
                  <a:lnTo>
                    <a:pt x="3246513" y="1729066"/>
                  </a:lnTo>
                  <a:lnTo>
                    <a:pt x="3246513" y="3113240"/>
                  </a:lnTo>
                  <a:lnTo>
                    <a:pt x="3846969" y="3113240"/>
                  </a:lnTo>
                  <a:lnTo>
                    <a:pt x="3846969" y="1729066"/>
                  </a:lnTo>
                  <a:close/>
                </a:path>
                <a:path w="4929505" h="3113404">
                  <a:moveTo>
                    <a:pt x="4929009" y="2766911"/>
                  </a:moveTo>
                  <a:lnTo>
                    <a:pt x="4328553" y="2766911"/>
                  </a:lnTo>
                  <a:lnTo>
                    <a:pt x="4328553" y="3113240"/>
                  </a:lnTo>
                  <a:lnTo>
                    <a:pt x="4929009" y="3113240"/>
                  </a:lnTo>
                  <a:lnTo>
                    <a:pt x="4929009" y="2766911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65011" y="2420785"/>
              <a:ext cx="601345" cy="346075"/>
            </a:xfrm>
            <a:custGeom>
              <a:avLst/>
              <a:gdLst/>
              <a:ahLst/>
              <a:cxnLst/>
              <a:rect l="l" t="t" r="r" b="b"/>
              <a:pathLst>
                <a:path w="601345" h="346075">
                  <a:moveTo>
                    <a:pt x="0" y="345909"/>
                  </a:moveTo>
                  <a:lnTo>
                    <a:pt x="601129" y="345909"/>
                  </a:lnTo>
                  <a:lnTo>
                    <a:pt x="601129" y="0"/>
                  </a:lnTo>
                  <a:lnTo>
                    <a:pt x="0" y="0"/>
                  </a:lnTo>
                  <a:lnTo>
                    <a:pt x="0" y="34590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647050" y="3285604"/>
              <a:ext cx="601345" cy="1210945"/>
            </a:xfrm>
            <a:custGeom>
              <a:avLst/>
              <a:gdLst/>
              <a:ahLst/>
              <a:cxnLst/>
              <a:rect l="l" t="t" r="r" b="b"/>
              <a:pathLst>
                <a:path w="601345" h="1210945">
                  <a:moveTo>
                    <a:pt x="601129" y="0"/>
                  </a:moveTo>
                  <a:lnTo>
                    <a:pt x="0" y="0"/>
                  </a:lnTo>
                  <a:lnTo>
                    <a:pt x="0" y="1210703"/>
                  </a:lnTo>
                  <a:lnTo>
                    <a:pt x="601129" y="1210703"/>
                  </a:lnTo>
                  <a:lnTo>
                    <a:pt x="601129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647050" y="3285604"/>
              <a:ext cx="601345" cy="1210945"/>
            </a:xfrm>
            <a:custGeom>
              <a:avLst/>
              <a:gdLst/>
              <a:ahLst/>
              <a:cxnLst/>
              <a:rect l="l" t="t" r="r" b="b"/>
              <a:pathLst>
                <a:path w="601345" h="1210945">
                  <a:moveTo>
                    <a:pt x="0" y="1210703"/>
                  </a:moveTo>
                  <a:lnTo>
                    <a:pt x="601129" y="1210703"/>
                  </a:lnTo>
                  <a:lnTo>
                    <a:pt x="601129" y="0"/>
                  </a:lnTo>
                  <a:lnTo>
                    <a:pt x="0" y="0"/>
                  </a:lnTo>
                  <a:lnTo>
                    <a:pt x="0" y="121070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729472" y="2074925"/>
              <a:ext cx="2764790" cy="3112770"/>
            </a:xfrm>
            <a:custGeom>
              <a:avLst/>
              <a:gdLst/>
              <a:ahLst/>
              <a:cxnLst/>
              <a:rect l="l" t="t" r="r" b="b"/>
              <a:pathLst>
                <a:path w="2764790" h="3112770">
                  <a:moveTo>
                    <a:pt x="600456" y="0"/>
                  </a:moveTo>
                  <a:lnTo>
                    <a:pt x="0" y="0"/>
                  </a:lnTo>
                  <a:lnTo>
                    <a:pt x="0" y="1383030"/>
                  </a:lnTo>
                  <a:lnTo>
                    <a:pt x="600456" y="1383030"/>
                  </a:lnTo>
                  <a:lnTo>
                    <a:pt x="600456" y="0"/>
                  </a:lnTo>
                  <a:close/>
                </a:path>
                <a:path w="2764790" h="3112770">
                  <a:moveTo>
                    <a:pt x="1682496" y="0"/>
                  </a:moveTo>
                  <a:lnTo>
                    <a:pt x="1082040" y="0"/>
                  </a:lnTo>
                  <a:lnTo>
                    <a:pt x="1082040" y="2074926"/>
                  </a:lnTo>
                  <a:lnTo>
                    <a:pt x="1682496" y="2074926"/>
                  </a:lnTo>
                  <a:lnTo>
                    <a:pt x="1682496" y="0"/>
                  </a:lnTo>
                  <a:close/>
                </a:path>
                <a:path w="2764790" h="3112770">
                  <a:moveTo>
                    <a:pt x="2764536" y="0"/>
                  </a:moveTo>
                  <a:lnTo>
                    <a:pt x="2164080" y="0"/>
                  </a:lnTo>
                  <a:lnTo>
                    <a:pt x="2164080" y="3112770"/>
                  </a:lnTo>
                  <a:lnTo>
                    <a:pt x="2764536" y="3112770"/>
                  </a:lnTo>
                  <a:lnTo>
                    <a:pt x="2764536" y="0"/>
                  </a:lnTo>
                  <a:close/>
                </a:path>
              </a:pathLst>
            </a:custGeom>
            <a:solidFill>
              <a:srgbClr val="76D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729472" y="2074926"/>
              <a:ext cx="2764790" cy="3112770"/>
            </a:xfrm>
            <a:custGeom>
              <a:avLst/>
              <a:gdLst/>
              <a:ahLst/>
              <a:cxnLst/>
              <a:rect l="l" t="t" r="r" b="b"/>
              <a:pathLst>
                <a:path w="2764790" h="3112770">
                  <a:moveTo>
                    <a:pt x="0" y="0"/>
                  </a:moveTo>
                  <a:lnTo>
                    <a:pt x="600455" y="0"/>
                  </a:lnTo>
                  <a:lnTo>
                    <a:pt x="600455" y="1383029"/>
                  </a:lnTo>
                  <a:lnTo>
                    <a:pt x="0" y="1383029"/>
                  </a:lnTo>
                  <a:lnTo>
                    <a:pt x="0" y="0"/>
                  </a:lnTo>
                  <a:close/>
                </a:path>
                <a:path w="2764790" h="3112770">
                  <a:moveTo>
                    <a:pt x="1082039" y="0"/>
                  </a:moveTo>
                  <a:lnTo>
                    <a:pt x="1682496" y="0"/>
                  </a:lnTo>
                  <a:lnTo>
                    <a:pt x="1682496" y="2074926"/>
                  </a:lnTo>
                  <a:lnTo>
                    <a:pt x="1082039" y="2074926"/>
                  </a:lnTo>
                  <a:lnTo>
                    <a:pt x="1082039" y="0"/>
                  </a:lnTo>
                  <a:close/>
                </a:path>
                <a:path w="2764790" h="3112770">
                  <a:moveTo>
                    <a:pt x="2164079" y="0"/>
                  </a:moveTo>
                  <a:lnTo>
                    <a:pt x="2764535" y="0"/>
                  </a:lnTo>
                  <a:lnTo>
                    <a:pt x="2764535" y="3112770"/>
                  </a:lnTo>
                  <a:lnTo>
                    <a:pt x="2164079" y="3112770"/>
                  </a:lnTo>
                  <a:lnTo>
                    <a:pt x="2164079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565011" y="2074837"/>
              <a:ext cx="601345" cy="346075"/>
            </a:xfrm>
            <a:custGeom>
              <a:avLst/>
              <a:gdLst/>
              <a:ahLst/>
              <a:cxnLst/>
              <a:rect l="l" t="t" r="r" b="b"/>
              <a:pathLst>
                <a:path w="601345" h="346075">
                  <a:moveTo>
                    <a:pt x="601129" y="0"/>
                  </a:moveTo>
                  <a:lnTo>
                    <a:pt x="0" y="0"/>
                  </a:lnTo>
                  <a:lnTo>
                    <a:pt x="0" y="345909"/>
                  </a:lnTo>
                  <a:lnTo>
                    <a:pt x="601129" y="345909"/>
                  </a:lnTo>
                  <a:lnTo>
                    <a:pt x="601129" y="0"/>
                  </a:lnTo>
                  <a:close/>
                </a:path>
              </a:pathLst>
            </a:custGeom>
            <a:solidFill>
              <a:srgbClr val="76D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565011" y="2074837"/>
              <a:ext cx="601345" cy="346075"/>
            </a:xfrm>
            <a:custGeom>
              <a:avLst/>
              <a:gdLst/>
              <a:ahLst/>
              <a:cxnLst/>
              <a:rect l="l" t="t" r="r" b="b"/>
              <a:pathLst>
                <a:path w="601345" h="346075">
                  <a:moveTo>
                    <a:pt x="0" y="345909"/>
                  </a:moveTo>
                  <a:lnTo>
                    <a:pt x="601129" y="345909"/>
                  </a:lnTo>
                  <a:lnTo>
                    <a:pt x="601129" y="0"/>
                  </a:lnTo>
                  <a:lnTo>
                    <a:pt x="0" y="0"/>
                  </a:lnTo>
                  <a:lnTo>
                    <a:pt x="0" y="34590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647050" y="2074913"/>
              <a:ext cx="601345" cy="1210945"/>
            </a:xfrm>
            <a:custGeom>
              <a:avLst/>
              <a:gdLst/>
              <a:ahLst/>
              <a:cxnLst/>
              <a:rect l="l" t="t" r="r" b="b"/>
              <a:pathLst>
                <a:path w="601345" h="1210945">
                  <a:moveTo>
                    <a:pt x="601129" y="0"/>
                  </a:moveTo>
                  <a:lnTo>
                    <a:pt x="0" y="0"/>
                  </a:lnTo>
                  <a:lnTo>
                    <a:pt x="0" y="1210703"/>
                  </a:lnTo>
                  <a:lnTo>
                    <a:pt x="601129" y="1210703"/>
                  </a:lnTo>
                  <a:lnTo>
                    <a:pt x="601129" y="0"/>
                  </a:lnTo>
                  <a:close/>
                </a:path>
              </a:pathLst>
            </a:custGeom>
            <a:solidFill>
              <a:srgbClr val="76D2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647050" y="2074913"/>
              <a:ext cx="601345" cy="1210945"/>
            </a:xfrm>
            <a:custGeom>
              <a:avLst/>
              <a:gdLst/>
              <a:ahLst/>
              <a:cxnLst/>
              <a:rect l="l" t="t" r="r" b="b"/>
              <a:pathLst>
                <a:path w="601345" h="1210945">
                  <a:moveTo>
                    <a:pt x="0" y="1210703"/>
                  </a:moveTo>
                  <a:lnTo>
                    <a:pt x="601129" y="1210703"/>
                  </a:lnTo>
                  <a:lnTo>
                    <a:pt x="601129" y="0"/>
                  </a:lnTo>
                  <a:lnTo>
                    <a:pt x="0" y="0"/>
                  </a:lnTo>
                  <a:lnTo>
                    <a:pt x="0" y="1210703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324600" y="5534025"/>
              <a:ext cx="5410200" cy="0"/>
            </a:xfrm>
            <a:custGeom>
              <a:avLst/>
              <a:gdLst/>
              <a:ahLst/>
              <a:cxnLst/>
              <a:rect l="l" t="t" r="r" b="b"/>
              <a:pathLst>
                <a:path w="5410200">
                  <a:moveTo>
                    <a:pt x="0" y="0"/>
                  </a:moveTo>
                  <a:lnTo>
                    <a:pt x="541020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579234" y="5564225"/>
            <a:ext cx="5727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Strategic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33461" y="5564225"/>
            <a:ext cx="628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Economic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810115" y="5564225"/>
            <a:ext cx="5721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Financial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746740" y="5564225"/>
            <a:ext cx="861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Management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128000" y="5981700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214312" y="0"/>
                </a:moveTo>
                <a:lnTo>
                  <a:pt x="0" y="0"/>
                </a:lnTo>
                <a:lnTo>
                  <a:pt x="0" y="160337"/>
                </a:lnTo>
                <a:lnTo>
                  <a:pt x="214312" y="160337"/>
                </a:lnTo>
                <a:lnTo>
                  <a:pt x="214312" y="0"/>
                </a:lnTo>
                <a:close/>
              </a:path>
            </a:pathLst>
          </a:custGeom>
          <a:solidFill>
            <a:srgbClr val="002C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747125" y="5981700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214312" y="0"/>
                </a:moveTo>
                <a:lnTo>
                  <a:pt x="0" y="0"/>
                </a:lnTo>
                <a:lnTo>
                  <a:pt x="0" y="160337"/>
                </a:lnTo>
                <a:lnTo>
                  <a:pt x="214312" y="160337"/>
                </a:lnTo>
                <a:lnTo>
                  <a:pt x="214312" y="0"/>
                </a:lnTo>
                <a:close/>
              </a:path>
            </a:pathLst>
          </a:custGeom>
          <a:solidFill>
            <a:srgbClr val="009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378950" y="5981700"/>
            <a:ext cx="214629" cy="160655"/>
          </a:xfrm>
          <a:custGeom>
            <a:avLst/>
            <a:gdLst/>
            <a:ahLst/>
            <a:cxnLst/>
            <a:rect l="l" t="t" r="r" b="b"/>
            <a:pathLst>
              <a:path w="214629" h="160654">
                <a:moveTo>
                  <a:pt x="214312" y="0"/>
                </a:moveTo>
                <a:lnTo>
                  <a:pt x="0" y="0"/>
                </a:lnTo>
                <a:lnTo>
                  <a:pt x="0" y="160337"/>
                </a:lnTo>
                <a:lnTo>
                  <a:pt x="214312" y="160337"/>
                </a:lnTo>
                <a:lnTo>
                  <a:pt x="214312" y="0"/>
                </a:lnTo>
                <a:close/>
              </a:path>
            </a:pathLst>
          </a:custGeom>
          <a:solidFill>
            <a:srgbClr val="76D2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381492" y="5564225"/>
            <a:ext cx="1013460" cy="60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Commercial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631190" algn="l"/>
              </a:tabLst>
            </a:pPr>
            <a:r>
              <a:rPr sz="1200" spc="-25" dirty="0">
                <a:latin typeface="Carlito"/>
                <a:cs typeface="Carlito"/>
              </a:rPr>
              <a:t>SOC</a:t>
            </a:r>
            <a:r>
              <a:rPr sz="1200" dirty="0">
                <a:latin typeface="Carlito"/>
                <a:cs typeface="Carlito"/>
              </a:rPr>
              <a:t>	</a:t>
            </a:r>
            <a:r>
              <a:rPr sz="1200" spc="-25" dirty="0">
                <a:latin typeface="Carlito"/>
                <a:cs typeface="Carlito"/>
              </a:rPr>
              <a:t>OBC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632695" y="5955893"/>
            <a:ext cx="2597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rlito"/>
                <a:cs typeface="Carlito"/>
              </a:rPr>
              <a:t>FBC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980673" y="63512"/>
            <a:ext cx="754380" cy="248920"/>
          </a:xfrm>
          <a:prstGeom prst="rect">
            <a:avLst/>
          </a:prstGeom>
          <a:ln w="9525">
            <a:solidFill>
              <a:srgbClr val="002C77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320"/>
              </a:spcBef>
            </a:pPr>
            <a:r>
              <a:rPr sz="1000" b="1" spc="-10" dirty="0">
                <a:solidFill>
                  <a:srgbClr val="002C77"/>
                </a:solidFill>
                <a:latin typeface="Carlito"/>
                <a:cs typeface="Carlito"/>
              </a:rPr>
              <a:t>Illustrative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4500" y="6260084"/>
            <a:ext cx="199961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rlito"/>
                <a:cs typeface="Carlito"/>
              </a:rPr>
              <a:t>Source:</a:t>
            </a:r>
            <a:r>
              <a:rPr sz="800" spc="-2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UK</a:t>
            </a:r>
            <a:r>
              <a:rPr sz="800" spc="-4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Government</a:t>
            </a:r>
            <a:r>
              <a:rPr lang="en-GB" sz="800" dirty="0">
                <a:latin typeface="Carlito"/>
                <a:cs typeface="Carlito"/>
              </a:rPr>
              <a:t>,</a:t>
            </a:r>
            <a:r>
              <a:rPr lang="en-GB" sz="800" spc="-25" dirty="0">
                <a:latin typeface="Carlito"/>
                <a:cs typeface="Carlito"/>
              </a:rPr>
              <a:t> </a:t>
            </a:r>
            <a:r>
              <a:rPr lang="en-GB" sz="800" dirty="0">
                <a:latin typeface="Carlito"/>
                <a:cs typeface="Carlito"/>
              </a:rPr>
              <a:t>Oliver</a:t>
            </a:r>
            <a:r>
              <a:rPr lang="en-GB" sz="800" spc="-15" dirty="0">
                <a:latin typeface="Carlito"/>
                <a:cs typeface="Carlito"/>
              </a:rPr>
              <a:t> </a:t>
            </a:r>
            <a:r>
              <a:rPr lang="en-GB" sz="800" dirty="0">
                <a:latin typeface="Carlito"/>
                <a:cs typeface="Carlito"/>
              </a:rPr>
              <a:t>Wyman</a:t>
            </a:r>
            <a:r>
              <a:rPr lang="en-GB" sz="800" spc="-40" dirty="0">
                <a:latin typeface="Carlito"/>
                <a:cs typeface="Carlito"/>
              </a:rPr>
              <a:t> </a:t>
            </a:r>
            <a:r>
              <a:rPr lang="en-GB" sz="800" spc="-10" dirty="0">
                <a:latin typeface="Carlito"/>
                <a:cs typeface="Carlito"/>
              </a:rPr>
              <a:t>analysis</a:t>
            </a:r>
            <a:endParaRPr sz="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45" dirty="0"/>
              <a:t>DEEP-</a:t>
            </a:r>
            <a:r>
              <a:rPr spc="-120" dirty="0"/>
              <a:t>DIVE</a:t>
            </a:r>
            <a:r>
              <a:rPr spc="-85" dirty="0"/>
              <a:t> </a:t>
            </a:r>
            <a:r>
              <a:rPr spc="-229" dirty="0"/>
              <a:t>ON</a:t>
            </a:r>
            <a:r>
              <a:rPr spc="-60" dirty="0"/>
              <a:t> </a:t>
            </a:r>
            <a:r>
              <a:rPr spc="-180" dirty="0"/>
              <a:t>THE</a:t>
            </a:r>
            <a:r>
              <a:rPr spc="-65" dirty="0"/>
              <a:t> </a:t>
            </a:r>
            <a:r>
              <a:rPr spc="-225" dirty="0"/>
              <a:t>‘GREEN</a:t>
            </a:r>
            <a:r>
              <a:rPr spc="-75" dirty="0"/>
              <a:t> </a:t>
            </a:r>
            <a:r>
              <a:rPr spc="-180" dirty="0"/>
              <a:t>BOOK’:</a:t>
            </a:r>
            <a:r>
              <a:rPr spc="-85" dirty="0"/>
              <a:t> </a:t>
            </a:r>
            <a:r>
              <a:rPr spc="-165" dirty="0"/>
              <a:t>BUSINESS</a:t>
            </a:r>
            <a:r>
              <a:rPr spc="-80" dirty="0"/>
              <a:t> </a:t>
            </a:r>
            <a:r>
              <a:rPr spc="-245" dirty="0"/>
              <a:t>CASES</a:t>
            </a:r>
            <a:r>
              <a:rPr spc="-70" dirty="0"/>
              <a:t> </a:t>
            </a:r>
            <a:r>
              <a:rPr spc="160" dirty="0"/>
              <a:t>(3/3)</a:t>
            </a:r>
          </a:p>
          <a:p>
            <a:pPr marL="12700">
              <a:lnSpc>
                <a:spcPts val="1860"/>
              </a:lnSpc>
            </a:pP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development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of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five-</a:t>
            </a:r>
            <a:r>
              <a:rPr sz="1600" b="0" dirty="0">
                <a:latin typeface="Carlito"/>
                <a:cs typeface="Carlito"/>
              </a:rPr>
              <a:t>case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model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is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distributed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across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three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stages</a:t>
            </a:r>
            <a:r>
              <a:rPr sz="1600" b="0" spc="-5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of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business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case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development</a:t>
            </a:r>
            <a:endParaRPr sz="16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1392275"/>
          <a:ext cx="11276964" cy="5001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1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8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8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58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b="1" spc="-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SOC</a:t>
                      </a:r>
                      <a:endParaRPr sz="12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3556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2C7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b="1" spc="-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OBC</a:t>
                      </a:r>
                      <a:endParaRPr sz="12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3556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b="1" spc="-25" dirty="0">
                          <a:latin typeface="Liberation Sans Narrow"/>
                          <a:cs typeface="Liberation Sans Narrow"/>
                        </a:rPr>
                        <a:t>FBC</a:t>
                      </a:r>
                      <a:endParaRPr sz="12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3556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C6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42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Strategic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91440" marR="14795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rlito"/>
                          <a:cs typeface="Carlito"/>
                        </a:rPr>
                        <a:t>What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case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change?</a:t>
                      </a:r>
                      <a:r>
                        <a:rPr sz="1200" i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What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strategic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fit?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683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3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Strategic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context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Alignment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existing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policies</a:t>
                      </a:r>
                      <a:r>
                        <a:rPr sz="8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 organisational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strategic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Case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change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490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Potential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scope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service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requirements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Main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benefits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risks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spc="-10" dirty="0">
                          <a:latin typeface="Carlito"/>
                          <a:cs typeface="Carlito"/>
                        </a:rPr>
                        <a:t>Constraints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dependencies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87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Revisit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SOC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confirm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shortlist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options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remain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valid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87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10489" indent="-108585">
                        <a:lnSpc>
                          <a:spcPct val="100000"/>
                        </a:lnSpc>
                        <a:spcBef>
                          <a:spcPts val="3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Confirm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that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case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change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remains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as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set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out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OBC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that</a:t>
                      </a:r>
                      <a:r>
                        <a:rPr sz="800" spc="5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spending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objectives</a:t>
                      </a:r>
                      <a:r>
                        <a:rPr sz="8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are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SMART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87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Economic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i="1" dirty="0">
                          <a:latin typeface="Carlito"/>
                          <a:cs typeface="Carlito"/>
                        </a:rPr>
                        <a:t>What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public</a:t>
                      </a:r>
                      <a:r>
                        <a:rPr sz="1200" i="1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value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society?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683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309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Critical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success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factors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02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02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Long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short-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listed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options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69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09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Economic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appraisals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short-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list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 options (NPSC/NPSV)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Benefits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appraisal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assessment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49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Preferred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option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(including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sensitivity analysis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69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283210" indent="-108585">
                        <a:lnSpc>
                          <a:spcPct val="100000"/>
                        </a:lnSpc>
                        <a:spcBef>
                          <a:spcPts val="309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Confirm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options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identified in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OBC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are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still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valid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thinking</a:t>
                      </a:r>
                      <a:r>
                        <a:rPr sz="800" spc="5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remains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same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marR="118745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Detail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procurement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evaluation</a:t>
                      </a:r>
                      <a:r>
                        <a:rPr sz="8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best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final</a:t>
                      </a:r>
                      <a:r>
                        <a:rPr sz="800" spc="5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offers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69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42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Commercial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91440" marR="36512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project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viable?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 deal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with</a:t>
                      </a:r>
                      <a:r>
                        <a:rPr sz="1200" i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service</a:t>
                      </a:r>
                      <a:r>
                        <a:rPr sz="1200" i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providers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20" dirty="0">
                          <a:latin typeface="Carlito"/>
                          <a:cs typeface="Carlito"/>
                        </a:rPr>
                        <a:t>well 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structured?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Procurement</a:t>
                      </a:r>
                      <a:r>
                        <a:rPr sz="8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strategy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Service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requirements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Payment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mechanisms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Key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contractual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49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Impact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on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income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expenditure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account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spc="-10" dirty="0">
                          <a:latin typeface="Carlito"/>
                          <a:cs typeface="Carlito"/>
                        </a:rPr>
                        <a:t>Affordability</a:t>
                      </a:r>
                      <a:r>
                        <a:rPr sz="8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8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funding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spc="-10" dirty="0">
                          <a:latin typeface="Carlito"/>
                          <a:cs typeface="Carlito"/>
                        </a:rPr>
                        <a:t>Confirmation</a:t>
                      </a:r>
                      <a:r>
                        <a:rPr sz="8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8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stakeholder</a:t>
                      </a:r>
                      <a:r>
                        <a:rPr sz="8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support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Set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out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negotiated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deal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contractual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4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Financial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rlito"/>
                          <a:cs typeface="Carlito"/>
                        </a:rPr>
                        <a:t>Is</a:t>
                      </a:r>
                      <a:r>
                        <a:rPr sz="1200" i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project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affordable?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Capital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revenue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requirements</a:t>
                      </a:r>
                      <a:r>
                        <a:rPr sz="8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for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preferred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option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Impact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on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balance</a:t>
                      </a:r>
                      <a:r>
                        <a:rPr sz="8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sheet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Set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out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financial</a:t>
                      </a:r>
                      <a:r>
                        <a:rPr sz="8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implications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deal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777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Management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91440" marR="97790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Carlito"/>
                          <a:cs typeface="Carlito"/>
                        </a:rPr>
                        <a:t>What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arrangements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are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place</a:t>
                      </a:r>
                      <a:r>
                        <a:rPr sz="1200" i="1" spc="-25" dirty="0">
                          <a:latin typeface="Carlito"/>
                          <a:cs typeface="Carlito"/>
                        </a:rPr>
                        <a:t> for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deliver,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monitoring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i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i="1" spc="-10" dirty="0">
                          <a:latin typeface="Carlito"/>
                          <a:cs typeface="Carlito"/>
                        </a:rPr>
                        <a:t>evaluation?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746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spc="-10" dirty="0">
                          <a:latin typeface="Carlito"/>
                          <a:cs typeface="Carlito"/>
                        </a:rPr>
                        <a:t>Programme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project</a:t>
                      </a:r>
                      <a:r>
                        <a:rPr sz="8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governance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Use</a:t>
                      </a:r>
                      <a:r>
                        <a:rPr sz="8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specialist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advisors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Contract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605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Benefits</a:t>
                      </a:r>
                      <a:r>
                        <a:rPr sz="8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realisation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8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8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271780" indent="-17970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7178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Post</a:t>
                      </a:r>
                      <a:r>
                        <a:rPr sz="8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implementation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evaluation</a:t>
                      </a:r>
                      <a:r>
                        <a:rPr sz="8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indent="-108585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•"/>
                        <a:tabLst>
                          <a:tab pos="200660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Finalise</a:t>
                      </a:r>
                      <a:r>
                        <a:rPr sz="8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arrangements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8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plans</a:t>
                      </a:r>
                      <a:r>
                        <a:rPr sz="8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for: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309245" lvl="1" indent="-108585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Arial"/>
                        <a:buChar char="–"/>
                        <a:tabLst>
                          <a:tab pos="30924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Project</a:t>
                      </a:r>
                      <a:r>
                        <a:rPr sz="8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management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309245" lvl="1" indent="-108585">
                        <a:lnSpc>
                          <a:spcPct val="100000"/>
                        </a:lnSpc>
                        <a:spcBef>
                          <a:spcPts val="204"/>
                        </a:spcBef>
                        <a:buFont typeface="Arial"/>
                        <a:buChar char="–"/>
                        <a:tabLst>
                          <a:tab pos="30924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8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management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309245" lvl="1" indent="-108585">
                        <a:lnSpc>
                          <a:spcPct val="100000"/>
                        </a:lnSpc>
                        <a:spcBef>
                          <a:spcPts val="195"/>
                        </a:spcBef>
                        <a:buFont typeface="Arial"/>
                        <a:buChar char="–"/>
                        <a:tabLst>
                          <a:tab pos="309245" algn="l"/>
                        </a:tabLst>
                      </a:pPr>
                      <a:r>
                        <a:rPr sz="800" dirty="0">
                          <a:latin typeface="Carlito"/>
                          <a:cs typeface="Carlito"/>
                        </a:rPr>
                        <a:t>Contract</a:t>
                      </a:r>
                      <a:r>
                        <a:rPr sz="8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management</a:t>
                      </a:r>
                      <a:endParaRPr sz="800">
                        <a:latin typeface="Carlito"/>
                        <a:cs typeface="Carlito"/>
                      </a:endParaRPr>
                    </a:p>
                    <a:p>
                      <a:pPr marL="309245" lvl="1" indent="-108585">
                        <a:lnSpc>
                          <a:spcPct val="100000"/>
                        </a:lnSpc>
                        <a:spcBef>
                          <a:spcPts val="200"/>
                        </a:spcBef>
                        <a:buFont typeface="Arial"/>
                        <a:buChar char="–"/>
                        <a:tabLst>
                          <a:tab pos="309245" algn="l"/>
                        </a:tabLst>
                      </a:pPr>
                      <a:r>
                        <a:rPr sz="800" spc="-10" dirty="0">
                          <a:latin typeface="Carlito"/>
                          <a:cs typeface="Carlito"/>
                        </a:rPr>
                        <a:t>Post-</a:t>
                      </a:r>
                      <a:r>
                        <a:rPr sz="800" dirty="0">
                          <a:latin typeface="Carlito"/>
                          <a:cs typeface="Carlito"/>
                        </a:rPr>
                        <a:t>project</a:t>
                      </a:r>
                      <a:r>
                        <a:rPr sz="8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800" spc="-10" dirty="0">
                          <a:latin typeface="Carlito"/>
                          <a:cs typeface="Carlito"/>
                        </a:rPr>
                        <a:t>evaluation</a:t>
                      </a:r>
                      <a:endParaRPr sz="8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24600" y="3237941"/>
            <a:ext cx="1687195" cy="2366010"/>
          </a:xfrm>
          <a:prstGeom prst="rect">
            <a:avLst/>
          </a:prstGeom>
          <a:ln w="19050">
            <a:solidFill>
              <a:srgbClr val="002C77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508634">
              <a:lnSpc>
                <a:spcPct val="100000"/>
              </a:lnSpc>
              <a:spcBef>
                <a:spcPts val="440"/>
              </a:spcBef>
            </a:pPr>
            <a:r>
              <a:rPr sz="2000" b="1" spc="-125" dirty="0">
                <a:solidFill>
                  <a:srgbClr val="002C77"/>
                </a:solidFill>
                <a:latin typeface="Liberation Sans Narrow"/>
                <a:cs typeface="Liberation Sans Narrow"/>
              </a:rPr>
              <a:t>1</a:t>
            </a:r>
            <a:r>
              <a:rPr sz="1950" b="1" spc="-187" baseline="25641" dirty="0">
                <a:solidFill>
                  <a:srgbClr val="002C77"/>
                </a:solidFill>
                <a:latin typeface="Liberation Sans Narrow"/>
                <a:cs typeface="Liberation Sans Narrow"/>
              </a:rPr>
              <a:t>ST</a:t>
            </a:r>
            <a:r>
              <a:rPr sz="1950" b="1" spc="97" baseline="25641" dirty="0">
                <a:solidFill>
                  <a:srgbClr val="002C77"/>
                </a:solidFill>
                <a:latin typeface="Liberation Sans Narrow"/>
                <a:cs typeface="Liberation Sans Narrow"/>
              </a:rPr>
              <a:t> </a:t>
            </a:r>
            <a:r>
              <a:rPr sz="2000" b="1" spc="-25" dirty="0">
                <a:solidFill>
                  <a:srgbClr val="002C77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1374394"/>
            <a:ext cx="27222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What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are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three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lines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defence?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12789" y="1374394"/>
            <a:ext cx="34651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How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are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three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lines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defence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structured?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11595" y="3682581"/>
            <a:ext cx="1513205" cy="866775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666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25"/>
              </a:spcBef>
            </a:pPr>
            <a:endParaRPr sz="1200">
              <a:latin typeface="Times New Roman"/>
              <a:cs typeface="Times New Roman"/>
            </a:endParaRPr>
          </a:p>
          <a:p>
            <a:pPr marL="343535" marR="335915" indent="83820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Day</a:t>
            </a:r>
            <a:r>
              <a:rPr sz="1200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rlito"/>
                <a:cs typeface="Carlito"/>
              </a:rPr>
              <a:t>day 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management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1595" y="4632413"/>
            <a:ext cx="1513205" cy="866775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673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Times New Roman"/>
              <a:cs typeface="Times New Roman"/>
            </a:endParaRPr>
          </a:p>
          <a:p>
            <a:pPr marL="503555" marR="318135" indent="-178435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Application</a:t>
            </a:r>
            <a:r>
              <a:rPr sz="1200" spc="-6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rlito"/>
                <a:cs typeface="Carlito"/>
              </a:rPr>
              <a:t>of 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controls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24440" y="3682619"/>
            <a:ext cx="1513205" cy="1816735"/>
          </a:xfrm>
          <a:prstGeom prst="rect">
            <a:avLst/>
          </a:prstGeom>
          <a:solidFill>
            <a:srgbClr val="76D2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200">
              <a:latin typeface="Times New Roman"/>
              <a:cs typeface="Times New Roman"/>
            </a:endParaRPr>
          </a:p>
          <a:p>
            <a:pPr marL="357505" marR="350520" algn="ctr">
              <a:lnSpc>
                <a:spcPct val="100000"/>
              </a:lnSpc>
            </a:pP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Independent assurance</a:t>
            </a:r>
            <a:endParaRPr sz="1200">
              <a:latin typeface="Carlito"/>
              <a:cs typeface="Carlito"/>
            </a:endParaRPr>
          </a:p>
          <a:p>
            <a:pPr marL="1905" algn="ctr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(e.g.,</a:t>
            </a:r>
            <a:r>
              <a:rPr sz="1200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internal</a:t>
            </a:r>
            <a:r>
              <a:rPr sz="1200" spc="-4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audit)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19837" y="2604325"/>
            <a:ext cx="3616325" cy="36258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81280" rIns="0" bIns="0" rtlCol="0">
            <a:spAutoFit/>
          </a:bodyPr>
          <a:lstStyle/>
          <a:p>
            <a:pPr marL="1176655">
              <a:lnSpc>
                <a:spcPct val="100000"/>
              </a:lnSpc>
              <a:spcBef>
                <a:spcPts val="640"/>
              </a:spcBef>
            </a:pPr>
            <a:r>
              <a:rPr sz="1200" dirty="0">
                <a:latin typeface="Carlito"/>
                <a:cs typeface="Carlito"/>
              </a:rPr>
              <a:t>Senior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Management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54252" y="1874837"/>
            <a:ext cx="4124325" cy="362585"/>
          </a:xfrm>
          <a:prstGeom prst="rect">
            <a:avLst/>
          </a:prstGeom>
          <a:solidFill>
            <a:srgbClr val="DADADA"/>
          </a:solidFill>
        </p:spPr>
        <p:txBody>
          <a:bodyPr vert="horz" wrap="square" lIns="0" tIns="806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35"/>
              </a:spcBef>
            </a:pPr>
            <a:r>
              <a:rPr sz="1200" dirty="0">
                <a:latin typeface="Carlito"/>
                <a:cs typeface="Carlito"/>
              </a:rPr>
              <a:t>Board/Audit</a:t>
            </a:r>
            <a:r>
              <a:rPr sz="1200" spc="-6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Committee</a:t>
            </a:r>
            <a:endParaRPr sz="1200">
              <a:latin typeface="Carlito"/>
              <a:cs typeface="Carli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263191" y="3677856"/>
            <a:ext cx="1522730" cy="306705"/>
            <a:chOff x="8263191" y="3677856"/>
            <a:chExt cx="1522730" cy="306705"/>
          </a:xfrm>
        </p:grpSpPr>
        <p:sp>
          <p:nvSpPr>
            <p:cNvPr id="11" name="object 11"/>
            <p:cNvSpPr/>
            <p:nvPr/>
          </p:nvSpPr>
          <p:spPr>
            <a:xfrm>
              <a:off x="8267954" y="3682619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1513204" y="0"/>
                  </a:moveTo>
                  <a:lnTo>
                    <a:pt x="0" y="0"/>
                  </a:lnTo>
                  <a:lnTo>
                    <a:pt x="0" y="296798"/>
                  </a:lnTo>
                  <a:lnTo>
                    <a:pt x="1513204" y="296798"/>
                  </a:lnTo>
                  <a:lnTo>
                    <a:pt x="1513204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267954" y="3682619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0" y="296798"/>
                  </a:moveTo>
                  <a:lnTo>
                    <a:pt x="1513204" y="296798"/>
                  </a:lnTo>
                  <a:lnTo>
                    <a:pt x="1513204" y="0"/>
                  </a:lnTo>
                  <a:lnTo>
                    <a:pt x="0" y="0"/>
                  </a:lnTo>
                  <a:lnTo>
                    <a:pt x="0" y="296798"/>
                  </a:lnTo>
                  <a:close/>
                </a:path>
              </a:pathLst>
            </a:custGeom>
            <a:ln w="9525">
              <a:solidFill>
                <a:srgbClr val="009D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8263191" y="4057713"/>
            <a:ext cx="1522730" cy="306705"/>
            <a:chOff x="8263191" y="4057713"/>
            <a:chExt cx="1522730" cy="306705"/>
          </a:xfrm>
        </p:grpSpPr>
        <p:sp>
          <p:nvSpPr>
            <p:cNvPr id="14" name="object 14"/>
            <p:cNvSpPr/>
            <p:nvPr/>
          </p:nvSpPr>
          <p:spPr>
            <a:xfrm>
              <a:off x="8267954" y="4062476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1513204" y="0"/>
                  </a:moveTo>
                  <a:lnTo>
                    <a:pt x="0" y="0"/>
                  </a:lnTo>
                  <a:lnTo>
                    <a:pt x="0" y="296799"/>
                  </a:lnTo>
                  <a:lnTo>
                    <a:pt x="1513204" y="296799"/>
                  </a:lnTo>
                  <a:lnTo>
                    <a:pt x="1513204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267954" y="4062476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0" y="296799"/>
                  </a:moveTo>
                  <a:lnTo>
                    <a:pt x="1513204" y="296799"/>
                  </a:lnTo>
                  <a:lnTo>
                    <a:pt x="1513204" y="0"/>
                  </a:lnTo>
                  <a:lnTo>
                    <a:pt x="0" y="0"/>
                  </a:lnTo>
                  <a:lnTo>
                    <a:pt x="0" y="296799"/>
                  </a:lnTo>
                  <a:close/>
                </a:path>
              </a:pathLst>
            </a:custGeom>
            <a:ln w="9525">
              <a:solidFill>
                <a:srgbClr val="009D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8263191" y="4437697"/>
            <a:ext cx="1522730" cy="306705"/>
            <a:chOff x="8263191" y="4437697"/>
            <a:chExt cx="1522730" cy="306705"/>
          </a:xfrm>
        </p:grpSpPr>
        <p:sp>
          <p:nvSpPr>
            <p:cNvPr id="17" name="object 17"/>
            <p:cNvSpPr/>
            <p:nvPr/>
          </p:nvSpPr>
          <p:spPr>
            <a:xfrm>
              <a:off x="8267954" y="4442459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1513204" y="0"/>
                  </a:moveTo>
                  <a:lnTo>
                    <a:pt x="0" y="0"/>
                  </a:lnTo>
                  <a:lnTo>
                    <a:pt x="0" y="296799"/>
                  </a:lnTo>
                  <a:lnTo>
                    <a:pt x="1513204" y="296799"/>
                  </a:lnTo>
                  <a:lnTo>
                    <a:pt x="1513204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267954" y="4442459"/>
              <a:ext cx="1513205" cy="297180"/>
            </a:xfrm>
            <a:custGeom>
              <a:avLst/>
              <a:gdLst/>
              <a:ahLst/>
              <a:cxnLst/>
              <a:rect l="l" t="t" r="r" b="b"/>
              <a:pathLst>
                <a:path w="1513204" h="297179">
                  <a:moveTo>
                    <a:pt x="0" y="296799"/>
                  </a:moveTo>
                  <a:lnTo>
                    <a:pt x="1513204" y="296799"/>
                  </a:lnTo>
                  <a:lnTo>
                    <a:pt x="1513204" y="0"/>
                  </a:lnTo>
                  <a:lnTo>
                    <a:pt x="0" y="0"/>
                  </a:lnTo>
                  <a:lnTo>
                    <a:pt x="0" y="296799"/>
                  </a:lnTo>
                  <a:close/>
                </a:path>
              </a:pathLst>
            </a:custGeom>
            <a:ln w="9525">
              <a:solidFill>
                <a:srgbClr val="009D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6319837" y="5838253"/>
            <a:ext cx="5419725" cy="567690"/>
            <a:chOff x="6319837" y="5838253"/>
            <a:chExt cx="5419725" cy="567690"/>
          </a:xfrm>
        </p:grpSpPr>
        <p:sp>
          <p:nvSpPr>
            <p:cNvPr id="20" name="object 20"/>
            <p:cNvSpPr/>
            <p:nvPr/>
          </p:nvSpPr>
          <p:spPr>
            <a:xfrm>
              <a:off x="6324600" y="5843015"/>
              <a:ext cx="5410200" cy="558165"/>
            </a:xfrm>
            <a:custGeom>
              <a:avLst/>
              <a:gdLst/>
              <a:ahLst/>
              <a:cxnLst/>
              <a:rect l="l" t="t" r="r" b="b"/>
              <a:pathLst>
                <a:path w="5410200" h="558164">
                  <a:moveTo>
                    <a:pt x="0" y="0"/>
                  </a:moveTo>
                  <a:lnTo>
                    <a:pt x="0" y="557784"/>
                  </a:lnTo>
                  <a:lnTo>
                    <a:pt x="5410200" y="5577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5D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324600" y="5843015"/>
              <a:ext cx="5410200" cy="558165"/>
            </a:xfrm>
            <a:custGeom>
              <a:avLst/>
              <a:gdLst/>
              <a:ahLst/>
              <a:cxnLst/>
              <a:rect l="l" t="t" r="r" b="b"/>
              <a:pathLst>
                <a:path w="5410200" h="558164">
                  <a:moveTo>
                    <a:pt x="5410200" y="0"/>
                  </a:moveTo>
                  <a:lnTo>
                    <a:pt x="0" y="0"/>
                  </a:lnTo>
                  <a:lnTo>
                    <a:pt x="5410200" y="557784"/>
                  </a:lnTo>
                  <a:lnTo>
                    <a:pt x="5410200" y="0"/>
                  </a:lnTo>
                  <a:close/>
                </a:path>
              </a:pathLst>
            </a:custGeom>
            <a:solidFill>
              <a:srgbClr val="00AC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324600" y="5843015"/>
              <a:ext cx="5410200" cy="558165"/>
            </a:xfrm>
            <a:custGeom>
              <a:avLst/>
              <a:gdLst/>
              <a:ahLst/>
              <a:cxnLst/>
              <a:rect l="l" t="t" r="r" b="b"/>
              <a:pathLst>
                <a:path w="5410200" h="558164">
                  <a:moveTo>
                    <a:pt x="5410200" y="0"/>
                  </a:moveTo>
                  <a:lnTo>
                    <a:pt x="5410200" y="557784"/>
                  </a:lnTo>
                  <a:lnTo>
                    <a:pt x="0" y="0"/>
                  </a:lnTo>
                  <a:lnTo>
                    <a:pt x="5410200" y="0"/>
                  </a:lnTo>
                  <a:close/>
                </a:path>
              </a:pathLst>
            </a:custGeom>
            <a:ln w="9525">
              <a:solidFill>
                <a:srgbClr val="00AC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6803897" y="5788558"/>
            <a:ext cx="4812665" cy="582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360295">
              <a:lnSpc>
                <a:spcPct val="1304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Independence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from</a:t>
            </a:r>
            <a:r>
              <a:rPr sz="1400" spc="-6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management Responsibility</a:t>
            </a:r>
            <a:r>
              <a:rPr sz="1400" spc="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for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risk</a:t>
            </a:r>
            <a:r>
              <a:rPr sz="1400" spc="-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management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11280139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5" dirty="0"/>
              <a:t>DEEP</a:t>
            </a:r>
            <a:r>
              <a:rPr spc="-70" dirty="0"/>
              <a:t> </a:t>
            </a:r>
            <a:r>
              <a:rPr spc="-120" dirty="0"/>
              <a:t>DIVE</a:t>
            </a:r>
            <a:r>
              <a:rPr spc="-50" dirty="0"/>
              <a:t> </a:t>
            </a:r>
            <a:r>
              <a:rPr spc="-229" dirty="0"/>
              <a:t>ON</a:t>
            </a:r>
            <a:r>
              <a:rPr spc="-45" dirty="0"/>
              <a:t> </a:t>
            </a:r>
            <a:r>
              <a:rPr spc="-155" dirty="0"/>
              <a:t>RISK</a:t>
            </a:r>
            <a:r>
              <a:rPr spc="-55" dirty="0"/>
              <a:t> </a:t>
            </a:r>
            <a:r>
              <a:rPr spc="-150" dirty="0"/>
              <a:t>MANAGEMENT:</a:t>
            </a:r>
            <a:r>
              <a:rPr spc="-60" dirty="0"/>
              <a:t> </a:t>
            </a:r>
            <a:r>
              <a:rPr spc="-210" dirty="0"/>
              <a:t>THREE</a:t>
            </a:r>
            <a:r>
              <a:rPr spc="-50" dirty="0"/>
              <a:t> </a:t>
            </a:r>
            <a:r>
              <a:rPr spc="-160" dirty="0"/>
              <a:t>LINES</a:t>
            </a:r>
            <a:r>
              <a:rPr spc="-55" dirty="0"/>
              <a:t> </a:t>
            </a:r>
            <a:r>
              <a:rPr spc="-254" dirty="0"/>
              <a:t>OF</a:t>
            </a:r>
            <a:r>
              <a:rPr spc="-50" dirty="0"/>
              <a:t> </a:t>
            </a:r>
            <a:r>
              <a:rPr spc="-250" dirty="0"/>
              <a:t>DEFENCE</a:t>
            </a:r>
            <a:r>
              <a:rPr spc="-60" dirty="0"/>
              <a:t> </a:t>
            </a:r>
            <a:r>
              <a:rPr spc="-110" dirty="0"/>
              <a:t>MODEL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444500" y="691642"/>
            <a:ext cx="11127740" cy="48831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10"/>
              </a:spcBef>
            </a:pPr>
            <a:r>
              <a:rPr sz="1600" dirty="0">
                <a:latin typeface="Carlito"/>
                <a:cs typeface="Carlito"/>
              </a:rPr>
              <a:t>The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3LoD provides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clear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framework</a:t>
            </a:r>
            <a:r>
              <a:rPr sz="1600" spc="-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for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effective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risk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management,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accountability,</a:t>
            </a:r>
            <a:r>
              <a:rPr sz="1600" spc="-6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and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governance,</a:t>
            </a:r>
            <a:r>
              <a:rPr sz="1600" spc="-1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ensuring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that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risks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are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identified, </a:t>
            </a:r>
            <a:r>
              <a:rPr sz="1600" dirty="0">
                <a:latin typeface="Carlito"/>
                <a:cs typeface="Carlito"/>
              </a:rPr>
              <a:t>assessed,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and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managed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appropriately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during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the</a:t>
            </a:r>
            <a:r>
              <a:rPr sz="1600" spc="-4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transformation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process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4500" y="6260084"/>
            <a:ext cx="27813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rlito"/>
                <a:cs typeface="Carlito"/>
              </a:rPr>
              <a:t>Source: </a:t>
            </a:r>
            <a:r>
              <a:rPr sz="800" spc="-10" dirty="0">
                <a:latin typeface="Carlito"/>
                <a:cs typeface="Carlito"/>
              </a:rPr>
              <a:t>Institute</a:t>
            </a:r>
            <a:r>
              <a:rPr sz="800" spc="-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of</a:t>
            </a:r>
            <a:r>
              <a:rPr sz="800" spc="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Internal</a:t>
            </a:r>
            <a:r>
              <a:rPr sz="800" spc="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Auditors;</a:t>
            </a:r>
            <a:r>
              <a:rPr sz="800" spc="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UK</a:t>
            </a:r>
            <a:r>
              <a:rPr sz="800" spc="-10" dirty="0">
                <a:latin typeface="Carlito"/>
                <a:cs typeface="Carlito"/>
              </a:rPr>
              <a:t> government;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lang="en-GB" sz="800" dirty="0">
                <a:latin typeface="Carlito"/>
                <a:cs typeface="Carlito"/>
              </a:rPr>
              <a:t>OW</a:t>
            </a:r>
            <a:r>
              <a:rPr lang="en-GB" sz="800" spc="-10" dirty="0">
                <a:latin typeface="Carlito"/>
                <a:cs typeface="Carlito"/>
              </a:rPr>
              <a:t> analysis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037444" y="3237941"/>
            <a:ext cx="1687195" cy="2366010"/>
          </a:xfrm>
          <a:prstGeom prst="rect">
            <a:avLst/>
          </a:prstGeom>
          <a:ln w="19050">
            <a:solidFill>
              <a:srgbClr val="76D2FF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495300">
              <a:lnSpc>
                <a:spcPct val="100000"/>
              </a:lnSpc>
              <a:spcBef>
                <a:spcPts val="440"/>
              </a:spcBef>
            </a:pPr>
            <a:r>
              <a:rPr sz="2000" b="1" spc="-25" dirty="0">
                <a:solidFill>
                  <a:srgbClr val="76D2FF"/>
                </a:solidFill>
                <a:latin typeface="Liberation Sans Narrow"/>
                <a:cs typeface="Liberation Sans Narrow"/>
              </a:rPr>
              <a:t>3</a:t>
            </a:r>
            <a:r>
              <a:rPr sz="1950" b="1" spc="-37" baseline="25641" dirty="0">
                <a:solidFill>
                  <a:srgbClr val="76D2FF"/>
                </a:solidFill>
                <a:latin typeface="Liberation Sans Narrow"/>
                <a:cs typeface="Liberation Sans Narrow"/>
              </a:rPr>
              <a:t>ST</a:t>
            </a:r>
            <a:r>
              <a:rPr sz="1950" b="1" spc="-52" baseline="25641" dirty="0">
                <a:solidFill>
                  <a:srgbClr val="76D2FF"/>
                </a:solidFill>
                <a:latin typeface="Liberation Sans Narrow"/>
                <a:cs typeface="Liberation Sans Narrow"/>
              </a:rPr>
              <a:t> </a:t>
            </a:r>
            <a:r>
              <a:rPr sz="2000" b="1" spc="-25" dirty="0">
                <a:solidFill>
                  <a:srgbClr val="76D2FF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130033" y="2962148"/>
            <a:ext cx="76200" cy="276225"/>
          </a:xfrm>
          <a:custGeom>
            <a:avLst/>
            <a:gdLst/>
            <a:ahLst/>
            <a:cxnLst/>
            <a:rect l="l" t="t" r="r" b="b"/>
            <a:pathLst>
              <a:path w="76200" h="276225">
                <a:moveTo>
                  <a:pt x="42925" y="63500"/>
                </a:moveTo>
                <a:lnTo>
                  <a:pt x="33400" y="63500"/>
                </a:lnTo>
                <a:lnTo>
                  <a:pt x="33400" y="275843"/>
                </a:lnTo>
                <a:lnTo>
                  <a:pt x="42925" y="275843"/>
                </a:lnTo>
                <a:lnTo>
                  <a:pt x="42925" y="63500"/>
                </a:lnTo>
                <a:close/>
              </a:path>
              <a:path w="76200" h="276225">
                <a:moveTo>
                  <a:pt x="38100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0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276225">
                <a:moveTo>
                  <a:pt x="69850" y="63500"/>
                </a:moveTo>
                <a:lnTo>
                  <a:pt x="42925" y="63500"/>
                </a:lnTo>
                <a:lnTo>
                  <a:pt x="42925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986011" y="2962148"/>
            <a:ext cx="76200" cy="276225"/>
          </a:xfrm>
          <a:custGeom>
            <a:avLst/>
            <a:gdLst/>
            <a:ahLst/>
            <a:cxnLst/>
            <a:rect l="l" t="t" r="r" b="b"/>
            <a:pathLst>
              <a:path w="76200" h="276225">
                <a:moveTo>
                  <a:pt x="42948" y="76255"/>
                </a:moveTo>
                <a:lnTo>
                  <a:pt x="33423" y="76271"/>
                </a:lnTo>
                <a:lnTo>
                  <a:pt x="33782" y="275843"/>
                </a:lnTo>
                <a:lnTo>
                  <a:pt x="43307" y="275843"/>
                </a:lnTo>
                <a:lnTo>
                  <a:pt x="42948" y="76255"/>
                </a:lnTo>
                <a:close/>
              </a:path>
              <a:path w="76200" h="276225">
                <a:moveTo>
                  <a:pt x="37973" y="0"/>
                </a:moveTo>
                <a:lnTo>
                  <a:pt x="0" y="76326"/>
                </a:lnTo>
                <a:lnTo>
                  <a:pt x="33423" y="76271"/>
                </a:lnTo>
                <a:lnTo>
                  <a:pt x="33401" y="63500"/>
                </a:lnTo>
                <a:lnTo>
                  <a:pt x="69828" y="63500"/>
                </a:lnTo>
                <a:lnTo>
                  <a:pt x="37973" y="0"/>
                </a:lnTo>
                <a:close/>
              </a:path>
              <a:path w="76200" h="276225">
                <a:moveTo>
                  <a:pt x="42926" y="63500"/>
                </a:moveTo>
                <a:lnTo>
                  <a:pt x="33401" y="63500"/>
                </a:lnTo>
                <a:lnTo>
                  <a:pt x="33423" y="76271"/>
                </a:lnTo>
                <a:lnTo>
                  <a:pt x="42948" y="76255"/>
                </a:lnTo>
                <a:lnTo>
                  <a:pt x="42926" y="63500"/>
                </a:lnTo>
                <a:close/>
              </a:path>
              <a:path w="76200" h="276225">
                <a:moveTo>
                  <a:pt x="69828" y="63500"/>
                </a:moveTo>
                <a:lnTo>
                  <a:pt x="42926" y="63500"/>
                </a:lnTo>
                <a:lnTo>
                  <a:pt x="42948" y="76255"/>
                </a:lnTo>
                <a:lnTo>
                  <a:pt x="76200" y="76200"/>
                </a:lnTo>
                <a:lnTo>
                  <a:pt x="69828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89900" y="2232660"/>
            <a:ext cx="76200" cy="376555"/>
          </a:xfrm>
          <a:custGeom>
            <a:avLst/>
            <a:gdLst/>
            <a:ahLst/>
            <a:cxnLst/>
            <a:rect l="l" t="t" r="r" b="b"/>
            <a:pathLst>
              <a:path w="76200" h="376555">
                <a:moveTo>
                  <a:pt x="42799" y="63500"/>
                </a:moveTo>
                <a:lnTo>
                  <a:pt x="33274" y="63500"/>
                </a:lnTo>
                <a:lnTo>
                  <a:pt x="33274" y="376427"/>
                </a:lnTo>
                <a:lnTo>
                  <a:pt x="42799" y="376427"/>
                </a:lnTo>
                <a:lnTo>
                  <a:pt x="42799" y="63500"/>
                </a:lnTo>
                <a:close/>
              </a:path>
              <a:path w="76200" h="376555">
                <a:moveTo>
                  <a:pt x="38100" y="0"/>
                </a:moveTo>
                <a:lnTo>
                  <a:pt x="0" y="76200"/>
                </a:lnTo>
                <a:lnTo>
                  <a:pt x="33274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76555">
                <a:moveTo>
                  <a:pt x="69850" y="63500"/>
                </a:moveTo>
                <a:lnTo>
                  <a:pt x="42799" y="63500"/>
                </a:lnTo>
                <a:lnTo>
                  <a:pt x="42799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0842879" y="2232660"/>
            <a:ext cx="76200" cy="1005840"/>
          </a:xfrm>
          <a:custGeom>
            <a:avLst/>
            <a:gdLst/>
            <a:ahLst/>
            <a:cxnLst/>
            <a:rect l="l" t="t" r="r" b="b"/>
            <a:pathLst>
              <a:path w="76200" h="1005839">
                <a:moveTo>
                  <a:pt x="42925" y="63500"/>
                </a:moveTo>
                <a:lnTo>
                  <a:pt x="33400" y="63500"/>
                </a:lnTo>
                <a:lnTo>
                  <a:pt x="33400" y="1005331"/>
                </a:lnTo>
                <a:lnTo>
                  <a:pt x="42925" y="1005331"/>
                </a:lnTo>
                <a:lnTo>
                  <a:pt x="42925" y="63500"/>
                </a:lnTo>
                <a:close/>
              </a:path>
              <a:path w="76200" h="1005839">
                <a:moveTo>
                  <a:pt x="38100" y="0"/>
                </a:moveTo>
                <a:lnTo>
                  <a:pt x="0" y="76200"/>
                </a:lnTo>
                <a:lnTo>
                  <a:pt x="33400" y="76200"/>
                </a:lnTo>
                <a:lnTo>
                  <a:pt x="3340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1005839">
                <a:moveTo>
                  <a:pt x="69850" y="63500"/>
                </a:moveTo>
                <a:lnTo>
                  <a:pt x="42925" y="63500"/>
                </a:lnTo>
                <a:lnTo>
                  <a:pt x="42925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57200" y="1879612"/>
            <a:ext cx="900430" cy="851535"/>
          </a:xfrm>
          <a:custGeom>
            <a:avLst/>
            <a:gdLst/>
            <a:ahLst/>
            <a:cxnLst/>
            <a:rect l="l" t="t" r="r" b="b"/>
            <a:pathLst>
              <a:path w="900430" h="851535">
                <a:moveTo>
                  <a:pt x="0" y="851522"/>
                </a:moveTo>
                <a:lnTo>
                  <a:pt x="900112" y="851522"/>
                </a:lnTo>
                <a:lnTo>
                  <a:pt x="900112" y="0"/>
                </a:lnTo>
                <a:lnTo>
                  <a:pt x="0" y="0"/>
                </a:lnTo>
                <a:lnTo>
                  <a:pt x="0" y="851522"/>
                </a:lnTo>
                <a:close/>
              </a:path>
            </a:pathLst>
          </a:custGeom>
          <a:ln w="19050">
            <a:solidFill>
              <a:srgbClr val="002C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47675" y="1870087"/>
            <a:ext cx="919480" cy="870585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265430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2090"/>
              </a:spcBef>
            </a:pPr>
            <a:r>
              <a:rPr sz="2000" b="1" spc="-120" dirty="0">
                <a:solidFill>
                  <a:srgbClr val="FFFFFF"/>
                </a:solidFill>
                <a:latin typeface="Liberation Sans Narrow"/>
                <a:cs typeface="Liberation Sans Narrow"/>
              </a:rPr>
              <a:t>1</a:t>
            </a:r>
            <a:r>
              <a:rPr sz="1950" b="1" spc="-179" baseline="25641" dirty="0">
                <a:solidFill>
                  <a:srgbClr val="FFFFFF"/>
                </a:solidFill>
                <a:latin typeface="Liberation Sans Narrow"/>
                <a:cs typeface="Liberation Sans Narrow"/>
              </a:rPr>
              <a:t>ST</a:t>
            </a:r>
            <a:r>
              <a:rPr sz="1950" b="1" spc="82" baseline="25641" dirty="0">
                <a:solidFill>
                  <a:srgbClr val="FFFFFF"/>
                </a:solidFill>
                <a:latin typeface="Liberation Sans Narrow"/>
                <a:cs typeface="Liberation Sans Narrow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357375" y="1879612"/>
            <a:ext cx="4510405" cy="851535"/>
          </a:xfrm>
          <a:custGeom>
            <a:avLst/>
            <a:gdLst/>
            <a:ahLst/>
            <a:cxnLst/>
            <a:rect l="l" t="t" r="r" b="b"/>
            <a:pathLst>
              <a:path w="4510405" h="851535">
                <a:moveTo>
                  <a:pt x="0" y="851522"/>
                </a:moveTo>
                <a:lnTo>
                  <a:pt x="4510024" y="851522"/>
                </a:lnTo>
                <a:lnTo>
                  <a:pt x="4510024" y="0"/>
                </a:lnTo>
                <a:lnTo>
                  <a:pt x="0" y="0"/>
                </a:lnTo>
                <a:lnTo>
                  <a:pt x="0" y="851522"/>
                </a:lnTo>
                <a:close/>
              </a:path>
            </a:pathLst>
          </a:custGeom>
          <a:ln w="19049">
            <a:solidFill>
              <a:srgbClr val="002C7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366900" y="1971547"/>
            <a:ext cx="4491355" cy="650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0" marR="1106170" indent="-18034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79400" algn="l"/>
              </a:tabLst>
            </a:pPr>
            <a:r>
              <a:rPr sz="1200" spc="-10" dirty="0">
                <a:latin typeface="Carlito"/>
                <a:cs typeface="Carlito"/>
              </a:rPr>
              <a:t>Responsible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for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implementation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day-</a:t>
            </a:r>
            <a:r>
              <a:rPr sz="1200" spc="-10" dirty="0">
                <a:latin typeface="Carlito"/>
                <a:cs typeface="Carlito"/>
              </a:rPr>
              <a:t>to-</a:t>
            </a:r>
            <a:r>
              <a:rPr sz="1200" spc="-25" dirty="0">
                <a:latin typeface="Carlito"/>
                <a:cs typeface="Carlito"/>
              </a:rPr>
              <a:t>day </a:t>
            </a:r>
            <a:r>
              <a:rPr sz="1200" dirty="0">
                <a:latin typeface="Carlito"/>
                <a:cs typeface="Carlito"/>
              </a:rPr>
              <a:t>risk</a:t>
            </a:r>
            <a:r>
              <a:rPr sz="1200" spc="-10" dirty="0">
                <a:latin typeface="Carlito"/>
                <a:cs typeface="Carlito"/>
              </a:rPr>
              <a:t> management</a:t>
            </a:r>
            <a:endParaRPr sz="1200">
              <a:latin typeface="Carlito"/>
              <a:cs typeface="Carlito"/>
            </a:endParaRPr>
          </a:p>
          <a:p>
            <a:pPr marL="280035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80035" algn="l"/>
              </a:tabLst>
            </a:pPr>
            <a:r>
              <a:rPr sz="1200" dirty="0">
                <a:latin typeface="Carlito"/>
                <a:cs typeface="Carlito"/>
              </a:rPr>
              <a:t>Reports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into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programme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management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7200" y="2912872"/>
            <a:ext cx="900430" cy="1320800"/>
          </a:xfrm>
          <a:custGeom>
            <a:avLst/>
            <a:gdLst/>
            <a:ahLst/>
            <a:cxnLst/>
            <a:rect l="l" t="t" r="r" b="b"/>
            <a:pathLst>
              <a:path w="900430" h="1320800">
                <a:moveTo>
                  <a:pt x="0" y="1320545"/>
                </a:moveTo>
                <a:lnTo>
                  <a:pt x="900112" y="1320545"/>
                </a:lnTo>
                <a:lnTo>
                  <a:pt x="900112" y="0"/>
                </a:lnTo>
                <a:lnTo>
                  <a:pt x="0" y="0"/>
                </a:lnTo>
                <a:lnTo>
                  <a:pt x="0" y="1320545"/>
                </a:lnTo>
                <a:close/>
              </a:path>
            </a:pathLst>
          </a:custGeom>
          <a:ln w="19050">
            <a:solidFill>
              <a:srgbClr val="009D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47675" y="2903347"/>
            <a:ext cx="919480" cy="133985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20827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39"/>
              </a:spcBef>
            </a:pPr>
            <a:endParaRPr sz="2000">
              <a:latin typeface="Times New Roman"/>
              <a:cs typeface="Times New Roman"/>
            </a:endParaRPr>
          </a:p>
          <a:p>
            <a:pPr marL="110489">
              <a:lnSpc>
                <a:spcPct val="100000"/>
              </a:lnSpc>
            </a:pPr>
            <a:r>
              <a:rPr sz="20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2</a:t>
            </a:r>
            <a:r>
              <a:rPr sz="1950" b="1" spc="-37" baseline="25641" dirty="0">
                <a:solidFill>
                  <a:srgbClr val="FFFFFF"/>
                </a:solidFill>
                <a:latin typeface="Liberation Sans Narrow"/>
                <a:cs typeface="Liberation Sans Narrow"/>
              </a:rPr>
              <a:t>ST </a:t>
            </a:r>
            <a:r>
              <a:rPr sz="20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357375" y="2912872"/>
            <a:ext cx="4510405" cy="1320800"/>
          </a:xfrm>
          <a:custGeom>
            <a:avLst/>
            <a:gdLst/>
            <a:ahLst/>
            <a:cxnLst/>
            <a:rect l="l" t="t" r="r" b="b"/>
            <a:pathLst>
              <a:path w="4510405" h="1320800">
                <a:moveTo>
                  <a:pt x="0" y="1320545"/>
                </a:moveTo>
                <a:lnTo>
                  <a:pt x="4510024" y="1320545"/>
                </a:lnTo>
                <a:lnTo>
                  <a:pt x="4510024" y="0"/>
                </a:lnTo>
                <a:lnTo>
                  <a:pt x="0" y="0"/>
                </a:lnTo>
                <a:lnTo>
                  <a:pt x="0" y="1320545"/>
                </a:lnTo>
                <a:close/>
              </a:path>
            </a:pathLst>
          </a:custGeom>
          <a:ln w="19050">
            <a:solidFill>
              <a:srgbClr val="009D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366900" y="2965196"/>
            <a:ext cx="4491355" cy="1199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0" marR="328295" indent="-18034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79400" algn="l"/>
              </a:tabLst>
            </a:pPr>
            <a:r>
              <a:rPr sz="1200" dirty="0">
                <a:latin typeface="Carlito"/>
                <a:cs typeface="Carlito"/>
              </a:rPr>
              <a:t>Independent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oversight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risk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profile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risk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management </a:t>
            </a:r>
            <a:r>
              <a:rPr sz="1200" dirty="0">
                <a:latin typeface="Carlito"/>
                <a:cs typeface="Carlito"/>
              </a:rPr>
              <a:t>framework,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providing:</a:t>
            </a:r>
            <a:endParaRPr sz="1200">
              <a:latin typeface="Carlito"/>
              <a:cs typeface="Carlito"/>
            </a:endParaRPr>
          </a:p>
          <a:p>
            <a:pPr marL="459740" lvl="1" indent="-180340">
              <a:lnSpc>
                <a:spcPct val="100000"/>
              </a:lnSpc>
              <a:spcBef>
                <a:spcPts val="300"/>
              </a:spcBef>
              <a:buFont typeface="Arial"/>
              <a:buChar char="–"/>
              <a:tabLst>
                <a:tab pos="459740" algn="l"/>
              </a:tabLst>
            </a:pPr>
            <a:r>
              <a:rPr sz="1200" dirty="0">
                <a:latin typeface="Carlito"/>
                <a:cs typeface="Carlito"/>
              </a:rPr>
              <a:t>Effective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challenge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to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activities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decisions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that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materially</a:t>
            </a:r>
            <a:endParaRPr sz="1200">
              <a:latin typeface="Carlito"/>
              <a:cs typeface="Carlito"/>
            </a:endParaRPr>
          </a:p>
          <a:p>
            <a:pPr marL="459105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affect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organisation’s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risk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profile</a:t>
            </a:r>
            <a:endParaRPr sz="1200">
              <a:latin typeface="Carlito"/>
              <a:cs typeface="Carlito"/>
            </a:endParaRPr>
          </a:p>
          <a:p>
            <a:pPr marL="459105" marR="489584" lvl="1" indent="-180340">
              <a:lnSpc>
                <a:spcPct val="100000"/>
              </a:lnSpc>
              <a:spcBef>
                <a:spcPts val="300"/>
              </a:spcBef>
              <a:buFont typeface="Arial"/>
              <a:buChar char="–"/>
              <a:tabLst>
                <a:tab pos="459105" algn="l"/>
              </a:tabLst>
            </a:pPr>
            <a:r>
              <a:rPr sz="1200" spc="-10" dirty="0">
                <a:latin typeface="Carlito"/>
                <a:cs typeface="Carlito"/>
              </a:rPr>
              <a:t>Development,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maintenance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enhancement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risk </a:t>
            </a:r>
            <a:r>
              <a:rPr sz="1200" dirty="0">
                <a:latin typeface="Carlito"/>
                <a:cs typeface="Carlito"/>
              </a:rPr>
              <a:t>management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framework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57200" y="4415116"/>
            <a:ext cx="900430" cy="1795145"/>
          </a:xfrm>
          <a:custGeom>
            <a:avLst/>
            <a:gdLst/>
            <a:ahLst/>
            <a:cxnLst/>
            <a:rect l="l" t="t" r="r" b="b"/>
            <a:pathLst>
              <a:path w="900430" h="1795145">
                <a:moveTo>
                  <a:pt x="0" y="1794637"/>
                </a:moveTo>
                <a:lnTo>
                  <a:pt x="900112" y="1794637"/>
                </a:lnTo>
                <a:lnTo>
                  <a:pt x="900112" y="0"/>
                </a:lnTo>
                <a:lnTo>
                  <a:pt x="0" y="0"/>
                </a:lnTo>
                <a:lnTo>
                  <a:pt x="0" y="1794637"/>
                </a:lnTo>
                <a:close/>
              </a:path>
            </a:pathLst>
          </a:custGeom>
          <a:ln w="19050">
            <a:solidFill>
              <a:srgbClr val="76D2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47675" y="4405591"/>
            <a:ext cx="919480" cy="1814195"/>
          </a:xfrm>
          <a:prstGeom prst="rect">
            <a:avLst/>
          </a:prstGeom>
          <a:solidFill>
            <a:srgbClr val="76D2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2000">
              <a:latin typeface="Times New Roman"/>
              <a:cs typeface="Times New Roman"/>
            </a:endParaRPr>
          </a:p>
          <a:p>
            <a:pPr marL="110489">
              <a:lnSpc>
                <a:spcPct val="100000"/>
              </a:lnSpc>
              <a:spcBef>
                <a:spcPts val="5"/>
              </a:spcBef>
            </a:pPr>
            <a:r>
              <a:rPr sz="20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3</a:t>
            </a:r>
            <a:r>
              <a:rPr sz="1950" b="1" spc="-37" baseline="25641" dirty="0">
                <a:solidFill>
                  <a:srgbClr val="FFFFFF"/>
                </a:solidFill>
                <a:latin typeface="Liberation Sans Narrow"/>
                <a:cs typeface="Liberation Sans Narrow"/>
              </a:rPr>
              <a:t>ST</a:t>
            </a:r>
            <a:r>
              <a:rPr sz="1950" b="1" spc="-52" baseline="25641" dirty="0">
                <a:solidFill>
                  <a:srgbClr val="FFFFFF"/>
                </a:solidFill>
                <a:latin typeface="Liberation Sans Narrow"/>
                <a:cs typeface="Liberation Sans Narrow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357375" y="4415116"/>
            <a:ext cx="4510405" cy="1795145"/>
          </a:xfrm>
          <a:custGeom>
            <a:avLst/>
            <a:gdLst/>
            <a:ahLst/>
            <a:cxnLst/>
            <a:rect l="l" t="t" r="r" b="b"/>
            <a:pathLst>
              <a:path w="4510405" h="1795145">
                <a:moveTo>
                  <a:pt x="0" y="1794637"/>
                </a:moveTo>
                <a:lnTo>
                  <a:pt x="4510024" y="1794637"/>
                </a:lnTo>
                <a:lnTo>
                  <a:pt x="4510024" y="0"/>
                </a:lnTo>
                <a:lnTo>
                  <a:pt x="0" y="0"/>
                </a:lnTo>
                <a:lnTo>
                  <a:pt x="0" y="1794637"/>
                </a:lnTo>
                <a:close/>
              </a:path>
            </a:pathLst>
          </a:custGeom>
          <a:ln w="19049">
            <a:solidFill>
              <a:srgbClr val="76D2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366900" y="4483989"/>
            <a:ext cx="4491355" cy="1641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0" marR="526415" indent="-18034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79400" algn="l"/>
              </a:tabLst>
            </a:pPr>
            <a:r>
              <a:rPr sz="1200" spc="-10" dirty="0">
                <a:latin typeface="Carlito"/>
                <a:cs typeface="Carlito"/>
              </a:rPr>
              <a:t>Independent assurance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provided </a:t>
            </a:r>
            <a:r>
              <a:rPr sz="1200" dirty="0">
                <a:latin typeface="Carlito"/>
                <a:cs typeface="Carlito"/>
              </a:rPr>
              <a:t>by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independent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body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(e.g. </a:t>
            </a:r>
            <a:r>
              <a:rPr sz="1200" dirty="0">
                <a:latin typeface="Carlito"/>
                <a:cs typeface="Carlito"/>
              </a:rPr>
              <a:t>internal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audit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by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GIIA)</a:t>
            </a:r>
            <a:endParaRPr sz="1200">
              <a:latin typeface="Carlito"/>
              <a:cs typeface="Carlito"/>
            </a:endParaRPr>
          </a:p>
          <a:p>
            <a:pPr marL="279400" marR="362585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79400" algn="l"/>
              </a:tabLst>
            </a:pPr>
            <a:r>
              <a:rPr sz="1200" dirty="0">
                <a:latin typeface="Carlito"/>
                <a:cs typeface="Carlito"/>
              </a:rPr>
              <a:t>Ensures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that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first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two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lines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operating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effectively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25" dirty="0">
                <a:latin typeface="Carlito"/>
                <a:cs typeface="Carlito"/>
              </a:rPr>
              <a:t>and </a:t>
            </a:r>
            <a:r>
              <a:rPr sz="1200" dirty="0">
                <a:latin typeface="Carlito"/>
                <a:cs typeface="Carlito"/>
              </a:rPr>
              <a:t>provides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advice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on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how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they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could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improved</a:t>
            </a:r>
            <a:endParaRPr sz="1200">
              <a:latin typeface="Carlito"/>
              <a:cs typeface="Carlito"/>
            </a:endParaRPr>
          </a:p>
          <a:p>
            <a:pPr marL="279400" marR="95250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79400" algn="l"/>
              </a:tabLst>
            </a:pPr>
            <a:r>
              <a:rPr sz="1200" spc="-20" dirty="0">
                <a:latin typeface="Carlito"/>
                <a:cs typeface="Carlito"/>
              </a:rPr>
              <a:t>Tasked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by,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reports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to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0" dirty="0">
                <a:latin typeface="Carlito"/>
                <a:cs typeface="Carlito"/>
              </a:rPr>
              <a:t> board/audit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committee,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it</a:t>
            </a:r>
            <a:r>
              <a:rPr sz="1200" spc="-10" dirty="0">
                <a:latin typeface="Carlito"/>
                <a:cs typeface="Carlito"/>
              </a:rPr>
              <a:t> provides </a:t>
            </a:r>
            <a:r>
              <a:rPr sz="1200" dirty="0">
                <a:latin typeface="Carlito"/>
                <a:cs typeface="Carlito"/>
              </a:rPr>
              <a:t>an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evaluation,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through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 </a:t>
            </a:r>
            <a:r>
              <a:rPr sz="1200" spc="-10" dirty="0">
                <a:latin typeface="Carlito"/>
                <a:cs typeface="Carlito"/>
              </a:rPr>
              <a:t>risk-</a:t>
            </a:r>
            <a:r>
              <a:rPr sz="1200" dirty="0">
                <a:latin typeface="Carlito"/>
                <a:cs typeface="Carlito"/>
              </a:rPr>
              <a:t>based approach,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on the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effectiveness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governance,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risk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management,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internal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control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to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25" dirty="0">
                <a:latin typeface="Carlito"/>
                <a:cs typeface="Carlito"/>
              </a:rPr>
              <a:t>the</a:t>
            </a:r>
            <a:endParaRPr sz="1200">
              <a:latin typeface="Carlito"/>
              <a:cs typeface="Carlito"/>
            </a:endParaRPr>
          </a:p>
          <a:p>
            <a:pPr marL="279400">
              <a:lnSpc>
                <a:spcPct val="100000"/>
              </a:lnSpc>
            </a:pPr>
            <a:r>
              <a:rPr sz="1200" spc="-10" dirty="0">
                <a:latin typeface="Carlito"/>
                <a:cs typeface="Carlito"/>
              </a:rPr>
              <a:t>organisation’s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governing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body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senior </a:t>
            </a:r>
            <a:r>
              <a:rPr sz="1200" spc="-10" dirty="0">
                <a:latin typeface="Carlito"/>
                <a:cs typeface="Carlito"/>
              </a:rPr>
              <a:t>management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24554" y="1308188"/>
            <a:ext cx="2671445" cy="404495"/>
          </a:xfrm>
          <a:prstGeom prst="rect">
            <a:avLst/>
          </a:prstGeom>
          <a:solidFill>
            <a:srgbClr val="FFE480"/>
          </a:solidFill>
        </p:spPr>
        <p:txBody>
          <a:bodyPr vert="horz" wrap="square" lIns="0" tIns="41910" rIns="0" bIns="0" rtlCol="0">
            <a:spAutoFit/>
          </a:bodyPr>
          <a:lstStyle/>
          <a:p>
            <a:pPr marL="107950" marR="144780">
              <a:lnSpc>
                <a:spcPct val="100000"/>
              </a:lnSpc>
              <a:spcBef>
                <a:spcPts val="330"/>
              </a:spcBef>
            </a:pPr>
            <a:r>
              <a:rPr sz="1000" dirty="0">
                <a:latin typeface="Carlito"/>
                <a:cs typeface="Carlito"/>
              </a:rPr>
              <a:t>Extensive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UK</a:t>
            </a:r>
            <a:r>
              <a:rPr sz="1000" spc="-4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Government</a:t>
            </a:r>
            <a:r>
              <a:rPr sz="1000" spc="-1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guidance</a:t>
            </a:r>
            <a:r>
              <a:rPr sz="1000" spc="-4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on</a:t>
            </a:r>
            <a:r>
              <a:rPr sz="1000" spc="-45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risk </a:t>
            </a:r>
            <a:r>
              <a:rPr sz="1000" dirty="0">
                <a:latin typeface="Carlito"/>
                <a:cs typeface="Carlito"/>
              </a:rPr>
              <a:t>management</a:t>
            </a:r>
            <a:r>
              <a:rPr sz="1000" spc="-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can</a:t>
            </a:r>
            <a:r>
              <a:rPr sz="1000" spc="-30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be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found</a:t>
            </a:r>
            <a:r>
              <a:rPr sz="1000" spc="-3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in</a:t>
            </a:r>
            <a:r>
              <a:rPr sz="1000" spc="-3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the </a:t>
            </a:r>
            <a:r>
              <a:rPr sz="1000" u="sng" dirty="0">
                <a:solidFill>
                  <a:srgbClr val="2C6DF1"/>
                </a:solidFill>
                <a:uFill>
                  <a:solidFill>
                    <a:srgbClr val="2C6DF1"/>
                  </a:solidFill>
                </a:uFill>
                <a:latin typeface="Carlito"/>
                <a:cs typeface="Carlito"/>
                <a:hlinkClick r:id="rId2"/>
              </a:rPr>
              <a:t>Orange</a:t>
            </a:r>
            <a:r>
              <a:rPr sz="1000" u="sng" spc="-35" dirty="0">
                <a:solidFill>
                  <a:srgbClr val="2C6DF1"/>
                </a:solidFill>
                <a:uFill>
                  <a:solidFill>
                    <a:srgbClr val="2C6DF1"/>
                  </a:solidFill>
                </a:uFill>
                <a:latin typeface="Carlito"/>
                <a:cs typeface="Carlito"/>
                <a:hlinkClick r:id="rId2"/>
              </a:rPr>
              <a:t> </a:t>
            </a:r>
            <a:r>
              <a:rPr sz="1000" u="sng" spc="-20" dirty="0">
                <a:solidFill>
                  <a:srgbClr val="2C6DF1"/>
                </a:solidFill>
                <a:uFill>
                  <a:solidFill>
                    <a:srgbClr val="2C6DF1"/>
                  </a:solidFill>
                </a:uFill>
                <a:latin typeface="Carlito"/>
                <a:cs typeface="Carlito"/>
                <a:hlinkClick r:id="rId2"/>
              </a:rPr>
              <a:t>Book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3657091" y="1709292"/>
            <a:ext cx="189230" cy="135890"/>
          </a:xfrm>
          <a:custGeom>
            <a:avLst/>
            <a:gdLst/>
            <a:ahLst/>
            <a:cxnLst/>
            <a:rect l="l" t="t" r="r" b="b"/>
            <a:pathLst>
              <a:path w="189229" h="135889">
                <a:moveTo>
                  <a:pt x="189103" y="0"/>
                </a:moveTo>
                <a:lnTo>
                  <a:pt x="0" y="0"/>
                </a:lnTo>
                <a:lnTo>
                  <a:pt x="94615" y="135762"/>
                </a:lnTo>
                <a:lnTo>
                  <a:pt x="189103" y="0"/>
                </a:lnTo>
                <a:close/>
              </a:path>
            </a:pathLst>
          </a:custGeom>
          <a:solidFill>
            <a:srgbClr val="FFE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6" name="object 46"/>
          <p:cNvGrpSpPr/>
          <p:nvPr/>
        </p:nvGrpSpPr>
        <p:grpSpPr>
          <a:xfrm>
            <a:off x="8263191" y="4813668"/>
            <a:ext cx="1522730" cy="650240"/>
            <a:chOff x="8263191" y="4813668"/>
            <a:chExt cx="1522730" cy="650240"/>
          </a:xfrm>
        </p:grpSpPr>
        <p:sp>
          <p:nvSpPr>
            <p:cNvPr id="47" name="object 47"/>
            <p:cNvSpPr/>
            <p:nvPr/>
          </p:nvSpPr>
          <p:spPr>
            <a:xfrm>
              <a:off x="8267954" y="4818430"/>
              <a:ext cx="1513205" cy="640715"/>
            </a:xfrm>
            <a:custGeom>
              <a:avLst/>
              <a:gdLst/>
              <a:ahLst/>
              <a:cxnLst/>
              <a:rect l="l" t="t" r="r" b="b"/>
              <a:pathLst>
                <a:path w="1513204" h="640714">
                  <a:moveTo>
                    <a:pt x="1513204" y="0"/>
                  </a:moveTo>
                  <a:lnTo>
                    <a:pt x="0" y="0"/>
                  </a:lnTo>
                  <a:lnTo>
                    <a:pt x="0" y="640537"/>
                  </a:lnTo>
                  <a:lnTo>
                    <a:pt x="1513204" y="640537"/>
                  </a:lnTo>
                  <a:lnTo>
                    <a:pt x="1513204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8267954" y="4818430"/>
              <a:ext cx="1513205" cy="640715"/>
            </a:xfrm>
            <a:custGeom>
              <a:avLst/>
              <a:gdLst/>
              <a:ahLst/>
              <a:cxnLst/>
              <a:rect l="l" t="t" r="r" b="b"/>
              <a:pathLst>
                <a:path w="1513204" h="640714">
                  <a:moveTo>
                    <a:pt x="0" y="640537"/>
                  </a:moveTo>
                  <a:lnTo>
                    <a:pt x="1513204" y="640537"/>
                  </a:lnTo>
                  <a:lnTo>
                    <a:pt x="1513204" y="0"/>
                  </a:lnTo>
                  <a:lnTo>
                    <a:pt x="0" y="0"/>
                  </a:lnTo>
                  <a:lnTo>
                    <a:pt x="0" y="640537"/>
                  </a:lnTo>
                  <a:close/>
                </a:path>
              </a:pathLst>
            </a:custGeom>
            <a:ln w="9525">
              <a:solidFill>
                <a:srgbClr val="009D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8180958" y="3237941"/>
            <a:ext cx="1687195" cy="2366010"/>
          </a:xfrm>
          <a:prstGeom prst="rect">
            <a:avLst/>
          </a:prstGeom>
          <a:ln w="19050">
            <a:solidFill>
              <a:srgbClr val="009DDF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40"/>
              </a:spcBef>
            </a:pPr>
            <a:r>
              <a:rPr sz="2000" b="1" spc="-25" dirty="0">
                <a:solidFill>
                  <a:srgbClr val="009DDF"/>
                </a:solidFill>
                <a:latin typeface="Liberation Sans Narrow"/>
                <a:cs typeface="Liberation Sans Narrow"/>
              </a:rPr>
              <a:t>2</a:t>
            </a:r>
            <a:r>
              <a:rPr sz="1950" b="1" spc="-37" baseline="25641" dirty="0">
                <a:solidFill>
                  <a:srgbClr val="009DDF"/>
                </a:solidFill>
                <a:latin typeface="Liberation Sans Narrow"/>
                <a:cs typeface="Liberation Sans Narrow"/>
              </a:rPr>
              <a:t>ST </a:t>
            </a:r>
            <a:r>
              <a:rPr sz="2000" b="1" spc="-25" dirty="0">
                <a:solidFill>
                  <a:srgbClr val="009DDF"/>
                </a:solidFill>
                <a:latin typeface="Liberation Sans Narrow"/>
                <a:cs typeface="Liberation Sans Narrow"/>
              </a:rPr>
              <a:t>LOD</a:t>
            </a:r>
            <a:endParaRPr sz="2000">
              <a:latin typeface="Liberation Sans Narrow"/>
              <a:cs typeface="Liberation Sans Narrow"/>
            </a:endParaRPr>
          </a:p>
          <a:p>
            <a:pPr marL="1270" algn="ctr">
              <a:lnSpc>
                <a:spcPct val="100000"/>
              </a:lnSpc>
              <a:spcBef>
                <a:spcPts val="1045"/>
              </a:spcBef>
            </a:pP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Financial</a:t>
            </a:r>
            <a:r>
              <a:rPr sz="1200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control</a:t>
            </a:r>
            <a:endParaRPr sz="1200">
              <a:latin typeface="Carlito"/>
              <a:cs typeface="Carlito"/>
            </a:endParaRPr>
          </a:p>
          <a:p>
            <a:pPr marL="284480" marR="277495" algn="ctr">
              <a:lnSpc>
                <a:spcPct val="207600"/>
              </a:lnSpc>
            </a:pP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Risk</a:t>
            </a:r>
            <a:r>
              <a:rPr sz="12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rlito"/>
                <a:cs typeface="Carlito"/>
              </a:rPr>
              <a:t>Management Quality</a:t>
            </a:r>
            <a:endParaRPr sz="1200">
              <a:latin typeface="Carlito"/>
              <a:cs typeface="Carlito"/>
            </a:endParaRPr>
          </a:p>
          <a:p>
            <a:pPr marL="269240" marR="257810" algn="ctr">
              <a:lnSpc>
                <a:spcPct val="100000"/>
              </a:lnSpc>
              <a:spcBef>
                <a:spcPts val="960"/>
              </a:spcBef>
            </a:pPr>
            <a:r>
              <a:rPr sz="1100" dirty="0">
                <a:solidFill>
                  <a:srgbClr val="FFFFFF"/>
                </a:solidFill>
                <a:latin typeface="Carlito"/>
                <a:cs typeface="Carlito"/>
              </a:rPr>
              <a:t>External</a:t>
            </a:r>
            <a:r>
              <a:rPr sz="1100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rlito"/>
                <a:cs typeface="Carlito"/>
              </a:rPr>
              <a:t>consultants </a:t>
            </a:r>
            <a:r>
              <a:rPr sz="1100" dirty="0">
                <a:solidFill>
                  <a:srgbClr val="FFFFFF"/>
                </a:solidFill>
                <a:latin typeface="Carlito"/>
                <a:cs typeface="Carlito"/>
              </a:rPr>
              <a:t>(e.g.</a:t>
            </a:r>
            <a:r>
              <a:rPr sz="11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Carlito"/>
                <a:cs typeface="Carlito"/>
              </a:rPr>
              <a:t>Programme </a:t>
            </a:r>
            <a:r>
              <a:rPr sz="1100" dirty="0">
                <a:solidFill>
                  <a:srgbClr val="FFFFFF"/>
                </a:solidFill>
                <a:latin typeface="Carlito"/>
                <a:cs typeface="Carlito"/>
              </a:rPr>
              <a:t>assurance</a:t>
            </a:r>
            <a:r>
              <a:rPr sz="1100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100" dirty="0">
                <a:solidFill>
                  <a:srgbClr val="FFFFFF"/>
                </a:solidFill>
                <a:latin typeface="Carlito"/>
                <a:cs typeface="Carlito"/>
              </a:rPr>
              <a:t>or</a:t>
            </a:r>
            <a:r>
              <a:rPr sz="1100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100" spc="-20" dirty="0">
                <a:solidFill>
                  <a:srgbClr val="FFFFFF"/>
                </a:solidFill>
                <a:latin typeface="Carlito"/>
                <a:cs typeface="Carlito"/>
              </a:rPr>
              <a:t>deep- </a:t>
            </a:r>
            <a:r>
              <a:rPr sz="1100" spc="-10" dirty="0">
                <a:solidFill>
                  <a:srgbClr val="FFFFFF"/>
                </a:solidFill>
                <a:latin typeface="Carlito"/>
                <a:cs typeface="Carlito"/>
              </a:rPr>
              <a:t>dives)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6260084"/>
            <a:ext cx="157480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rlito"/>
                <a:cs typeface="Carlito"/>
              </a:rPr>
              <a:t>Source: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UK</a:t>
            </a:r>
            <a:r>
              <a:rPr sz="800" spc="-4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Government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Orange</a:t>
            </a:r>
            <a:r>
              <a:rPr sz="800" spc="-40" dirty="0">
                <a:latin typeface="Carlito"/>
                <a:cs typeface="Carlito"/>
              </a:rPr>
              <a:t> </a:t>
            </a:r>
            <a:r>
              <a:rPr sz="800" spc="-20" dirty="0">
                <a:latin typeface="Carlito"/>
                <a:cs typeface="Carlito"/>
              </a:rPr>
              <a:t>Book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11290933" cy="4123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25" dirty="0"/>
              <a:t>DEEP</a:t>
            </a:r>
            <a:r>
              <a:rPr spc="-75" dirty="0"/>
              <a:t> </a:t>
            </a:r>
            <a:r>
              <a:rPr spc="-120" dirty="0"/>
              <a:t>DIVE</a:t>
            </a:r>
            <a:r>
              <a:rPr spc="-60" dirty="0"/>
              <a:t> </a:t>
            </a:r>
            <a:r>
              <a:rPr spc="-229" dirty="0"/>
              <a:t>ON</a:t>
            </a:r>
            <a:r>
              <a:rPr spc="-50" dirty="0"/>
              <a:t> </a:t>
            </a:r>
            <a:r>
              <a:rPr spc="-155" dirty="0"/>
              <a:t>RISK</a:t>
            </a:r>
            <a:r>
              <a:rPr spc="-60" dirty="0"/>
              <a:t> </a:t>
            </a:r>
            <a:r>
              <a:rPr spc="-150" dirty="0"/>
              <a:t>MANAGEMENT:</a:t>
            </a:r>
            <a:r>
              <a:rPr spc="-65" dirty="0"/>
              <a:t> </a:t>
            </a:r>
            <a:r>
              <a:rPr spc="-125" dirty="0"/>
              <a:t>ADDITIONAL</a:t>
            </a:r>
            <a:r>
              <a:rPr spc="-60" dirty="0"/>
              <a:t> </a:t>
            </a:r>
            <a:r>
              <a:rPr spc="-145" dirty="0"/>
              <a:t>DETAIL</a:t>
            </a:r>
            <a:r>
              <a:rPr spc="-65" dirty="0"/>
              <a:t> </a:t>
            </a:r>
            <a:r>
              <a:rPr spc="-229" dirty="0"/>
              <a:t>ON</a:t>
            </a:r>
            <a:r>
              <a:rPr spc="-60" dirty="0"/>
              <a:t> </a:t>
            </a:r>
            <a:r>
              <a:rPr spc="-90" dirty="0"/>
              <a:t>3LOD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691642"/>
            <a:ext cx="10520680" cy="92265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10"/>
              </a:spcBef>
            </a:pPr>
            <a:r>
              <a:rPr sz="1600" dirty="0">
                <a:latin typeface="Carlito"/>
                <a:cs typeface="Carlito"/>
              </a:rPr>
              <a:t>A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variety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of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risk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management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practices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can</a:t>
            </a:r>
            <a:r>
              <a:rPr sz="1600" spc="-5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be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employed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across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the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three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lines</a:t>
            </a:r>
            <a:r>
              <a:rPr sz="1600" spc="-5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of</a:t>
            </a:r>
            <a:r>
              <a:rPr sz="1600" spc="-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defence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to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ensure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the</a:t>
            </a:r>
            <a:r>
              <a:rPr sz="1600" spc="-4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control</a:t>
            </a:r>
            <a:r>
              <a:rPr sz="1600" spc="-1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environment</a:t>
            </a:r>
            <a:r>
              <a:rPr sz="1600" spc="-15" dirty="0">
                <a:latin typeface="Carlito"/>
                <a:cs typeface="Carlito"/>
              </a:rPr>
              <a:t> </a:t>
            </a:r>
            <a:r>
              <a:rPr sz="1600" spc="-25" dirty="0">
                <a:latin typeface="Carlito"/>
                <a:cs typeface="Carlito"/>
              </a:rPr>
              <a:t>is </a:t>
            </a:r>
            <a:r>
              <a:rPr sz="1600" dirty="0">
                <a:latin typeface="Carlito"/>
                <a:cs typeface="Carlito"/>
              </a:rPr>
              <a:t>functioning</a:t>
            </a:r>
            <a:r>
              <a:rPr sz="1600" spc="-7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effectively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10"/>
              </a:spcBef>
            </a:pPr>
            <a:r>
              <a:rPr sz="1400" b="1" dirty="0">
                <a:latin typeface="Carlito"/>
                <a:cs typeface="Carlito"/>
              </a:rPr>
              <a:t>How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are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three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lines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defence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executed</a:t>
            </a:r>
            <a:r>
              <a:rPr sz="1400" b="1" spc="-5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in</a:t>
            </a:r>
            <a:r>
              <a:rPr sz="1400" b="1" spc="-2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practice?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768205" y="2392629"/>
            <a:ext cx="1565275" cy="622935"/>
          </a:xfrm>
          <a:custGeom>
            <a:avLst/>
            <a:gdLst/>
            <a:ahLst/>
            <a:cxnLst/>
            <a:rect l="l" t="t" r="r" b="b"/>
            <a:pathLst>
              <a:path w="1565275" h="622935">
                <a:moveTo>
                  <a:pt x="1565275" y="0"/>
                </a:moveTo>
                <a:lnTo>
                  <a:pt x="0" y="0"/>
                </a:lnTo>
                <a:lnTo>
                  <a:pt x="0" y="622731"/>
                </a:lnTo>
                <a:lnTo>
                  <a:pt x="1565275" y="622731"/>
                </a:lnTo>
                <a:lnTo>
                  <a:pt x="1565275" y="0"/>
                </a:lnTo>
                <a:close/>
              </a:path>
            </a:pathLst>
          </a:custGeom>
          <a:solidFill>
            <a:srgbClr val="FFE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57200" y="1874824"/>
          <a:ext cx="11278233" cy="4342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2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5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5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5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1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1</a:t>
                      </a:r>
                      <a:r>
                        <a:rPr sz="1950" b="1" spc="-187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ST</a:t>
                      </a:r>
                      <a:r>
                        <a:rPr sz="1950" b="1" spc="89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LOD</a:t>
                      </a:r>
                      <a:endParaRPr sz="20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54610" marB="0">
                    <a:solidFill>
                      <a:srgbClr val="002C77"/>
                    </a:solidFill>
                  </a:tcPr>
                </a:tc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20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2</a:t>
                      </a:r>
                      <a:r>
                        <a:rPr sz="1950" b="1" spc="-30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ND</a:t>
                      </a:r>
                      <a:r>
                        <a:rPr sz="1950" b="1" spc="-52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LOD</a:t>
                      </a:r>
                      <a:endParaRPr sz="20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5461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009DDF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4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3</a:t>
                      </a:r>
                      <a:r>
                        <a:rPr sz="1950" b="1" spc="-67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RD</a:t>
                      </a:r>
                      <a:r>
                        <a:rPr sz="1950" b="1" spc="-44" baseline="25641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Liberation Sans Narrow"/>
                          <a:cs typeface="Liberation Sans Narrow"/>
                        </a:rPr>
                        <a:t>LOD</a:t>
                      </a:r>
                      <a:endParaRPr sz="2000">
                        <a:latin typeface="Liberation Sans Narrow"/>
                        <a:cs typeface="Liberation Sans Narrow"/>
                      </a:endParaRPr>
                    </a:p>
                  </a:txBody>
                  <a:tcPr marL="0" marR="0" marT="5461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76D2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000" indent="-180975">
                        <a:lnSpc>
                          <a:spcPts val="1325"/>
                        </a:lnSpc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Day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day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delivery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teams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54635" indent="-180975">
                        <a:lnSpc>
                          <a:spcPts val="1325"/>
                        </a:lnSpc>
                        <a:buFont typeface="Arial"/>
                        <a:buChar char="•"/>
                        <a:tabLst>
                          <a:tab pos="25463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Internal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functions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that</a:t>
                      </a:r>
                      <a:r>
                        <a:rPr sz="12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oversee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or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specialise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in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management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 marR="68453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External</a:t>
                      </a:r>
                      <a:r>
                        <a:rPr sz="12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resource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conducting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assurance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(e.g.,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OW)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55270" indent="-180975">
                        <a:lnSpc>
                          <a:spcPts val="1320"/>
                        </a:lnSpc>
                        <a:spcBef>
                          <a:spcPts val="430"/>
                        </a:spcBef>
                        <a:buFont typeface="Arial"/>
                        <a:buChar char="•"/>
                        <a:tabLst>
                          <a:tab pos="255270" algn="l"/>
                          <a:tab pos="1547495" algn="l"/>
                        </a:tabLst>
                      </a:pPr>
                      <a:r>
                        <a:rPr sz="1800" spc="-37" baseline="25462" dirty="0">
                          <a:latin typeface="Carlito"/>
                          <a:cs typeface="Carlito"/>
                        </a:rPr>
                        <a:t>IPA</a:t>
                      </a:r>
                      <a:r>
                        <a:rPr sz="1800" baseline="25462" dirty="0">
                          <a:latin typeface="Carlito"/>
                          <a:cs typeface="Carlito"/>
                        </a:rPr>
                        <a:t>	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Could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conducted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by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54000" marR="740410" indent="-180340">
                        <a:lnSpc>
                          <a:spcPts val="1200"/>
                        </a:lnSpc>
                        <a:spcBef>
                          <a:spcPts val="120"/>
                        </a:spcBef>
                        <a:buFont typeface="Arial"/>
                        <a:buChar char="•"/>
                        <a:tabLst>
                          <a:tab pos="1547495" algn="l"/>
                        </a:tabLst>
                      </a:pPr>
                      <a:r>
                        <a:rPr sz="1800" spc="-37" baseline="-13888" dirty="0">
                          <a:latin typeface="Carlito"/>
                          <a:cs typeface="Carlito"/>
                        </a:rPr>
                        <a:t>NAO</a:t>
                      </a:r>
                      <a:r>
                        <a:rPr sz="1800" baseline="-13888" dirty="0">
                          <a:latin typeface="Carlito"/>
                          <a:cs typeface="Carlito"/>
                        </a:rPr>
                        <a:t>	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OW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but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we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are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	work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this</a:t>
                      </a:r>
                      <a:r>
                        <a:rPr sz="10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space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55270" indent="-180975">
                        <a:lnSpc>
                          <a:spcPts val="1140"/>
                        </a:lnSpc>
                        <a:buFont typeface="Arial"/>
                        <a:buChar char="•"/>
                        <a:tabLst>
                          <a:tab pos="255270" algn="l"/>
                        </a:tabLst>
                      </a:pPr>
                      <a:r>
                        <a:rPr sz="1200" spc="-20" dirty="0">
                          <a:latin typeface="Carlito"/>
                          <a:cs typeface="Carlito"/>
                        </a:rPr>
                        <a:t>GIIA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5270" indent="-18097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527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Commercial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internal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auditors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461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93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Conducted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by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Processes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3365" indent="-180340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/>
                        <a:buChar char="•"/>
                        <a:tabLst>
                          <a:tab pos="253365" algn="l"/>
                        </a:tabLst>
                      </a:pPr>
                      <a:r>
                        <a:rPr sz="1200" spc="-10" dirty="0">
                          <a:latin typeface="Carlito"/>
                          <a:cs typeface="Carlito"/>
                        </a:rPr>
                        <a:t>Identification,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assessment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of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336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rlito"/>
                          <a:cs typeface="Carlito"/>
                        </a:rPr>
                        <a:t>risks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3365" marR="75438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336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Design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implementation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effective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internal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controls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3365" marR="69088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336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Supervision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execution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monitoring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adherence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3365" marR="84455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336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Implementation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corrective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actions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address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deficiencies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(including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as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result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of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recommendations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from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200" baseline="2430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200" spc="150" baseline="243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3</a:t>
                      </a:r>
                      <a:r>
                        <a:rPr sz="1200" baseline="24305" dirty="0">
                          <a:latin typeface="Carlito"/>
                          <a:cs typeface="Carlito"/>
                        </a:rPr>
                        <a:t>rd</a:t>
                      </a:r>
                      <a:r>
                        <a:rPr sz="1200" spc="157" baseline="243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line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assurance)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 indent="-180340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Assist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developing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controls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in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line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with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good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practice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635" indent="-18097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63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Monitor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compliance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effectiveness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controls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 marR="108585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Alert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senior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management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emerging</a:t>
                      </a:r>
                      <a:r>
                        <a:rPr sz="12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issues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and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changing</a:t>
                      </a:r>
                      <a:r>
                        <a:rPr sz="120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risks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scenarios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where</a:t>
                      </a:r>
                      <a:r>
                        <a:rPr sz="12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appropriate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 marR="643255" indent="-180340">
                        <a:lnSpc>
                          <a:spcPct val="100000"/>
                        </a:lnSpc>
                        <a:spcBef>
                          <a:spcPts val="5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Objective evaluation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effectiveness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of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framework</a:t>
                      </a:r>
                      <a:r>
                        <a:rPr sz="12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governance,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management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control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 marR="855344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Proactive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evaluation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management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controls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000" marR="121920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Advise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on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potential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control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strategies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design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controls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3500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00" indent="-18097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5400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register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3365" indent="-180340">
                        <a:lnSpc>
                          <a:spcPts val="131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336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RAID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log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635" indent="-18097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54635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Risk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and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control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matrix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 marL="255270" indent="-180975">
                        <a:lnSpc>
                          <a:spcPct val="100000"/>
                        </a:lnSpc>
                        <a:spcBef>
                          <a:spcPts val="505"/>
                        </a:spcBef>
                        <a:buFont typeface="Arial"/>
                        <a:buChar char="•"/>
                        <a:tabLst>
                          <a:tab pos="255270" algn="l"/>
                        </a:tabLst>
                      </a:pPr>
                      <a:r>
                        <a:rPr sz="1200" spc="-10" dirty="0">
                          <a:latin typeface="Carlito"/>
                          <a:cs typeface="Carlito"/>
                        </a:rPr>
                        <a:t>Interviews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4635" indent="-18034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4635" algn="l"/>
                        </a:tabLst>
                      </a:pPr>
                      <a:r>
                        <a:rPr sz="1200" spc="-10" dirty="0">
                          <a:latin typeface="Carlito"/>
                          <a:cs typeface="Carlito"/>
                        </a:rPr>
                        <a:t>Documentation</a:t>
                      </a:r>
                      <a:r>
                        <a:rPr sz="12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review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255270" indent="-180975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/>
                        <a:buChar char="•"/>
                        <a:tabLst>
                          <a:tab pos="255270" algn="l"/>
                        </a:tabLst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Internal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audit</a:t>
                      </a:r>
                      <a:r>
                        <a:rPr sz="12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reporting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485">
                <a:tc gridSpan="2">
                  <a:txBody>
                    <a:bodyPr/>
                    <a:lstStyle/>
                    <a:p>
                      <a:pPr marL="73025">
                        <a:lnSpc>
                          <a:spcPts val="1110"/>
                        </a:lnSpc>
                      </a:pPr>
                      <a:r>
                        <a:rPr sz="1200" b="1" spc="-10" dirty="0">
                          <a:latin typeface="Carlito"/>
                          <a:cs typeface="Carlito"/>
                        </a:rPr>
                        <a:t>Tools</a:t>
                      </a:r>
                      <a:endParaRPr sz="1200" dirty="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4135" marB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10000742" y="3012567"/>
            <a:ext cx="189230" cy="135890"/>
          </a:xfrm>
          <a:custGeom>
            <a:avLst/>
            <a:gdLst/>
            <a:ahLst/>
            <a:cxnLst/>
            <a:rect l="l" t="t" r="r" b="b"/>
            <a:pathLst>
              <a:path w="189229" h="135889">
                <a:moveTo>
                  <a:pt x="189102" y="0"/>
                </a:moveTo>
                <a:lnTo>
                  <a:pt x="0" y="0"/>
                </a:lnTo>
                <a:lnTo>
                  <a:pt x="94614" y="135762"/>
                </a:lnTo>
                <a:lnTo>
                  <a:pt x="189102" y="0"/>
                </a:lnTo>
                <a:close/>
              </a:path>
            </a:pathLst>
          </a:custGeom>
          <a:solidFill>
            <a:srgbClr val="FFE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8665" y="3517857"/>
            <a:ext cx="296545" cy="304165"/>
          </a:xfrm>
          <a:custGeom>
            <a:avLst/>
            <a:gdLst/>
            <a:ahLst/>
            <a:cxnLst/>
            <a:rect l="l" t="t" r="r" b="b"/>
            <a:pathLst>
              <a:path w="296544" h="304164">
                <a:moveTo>
                  <a:pt x="0" y="43372"/>
                </a:moveTo>
                <a:lnTo>
                  <a:pt x="72284" y="0"/>
                </a:lnTo>
                <a:lnTo>
                  <a:pt x="144572" y="43372"/>
                </a:lnTo>
                <a:lnTo>
                  <a:pt x="72284" y="86745"/>
                </a:lnTo>
                <a:lnTo>
                  <a:pt x="0" y="43372"/>
                </a:lnTo>
                <a:close/>
              </a:path>
              <a:path w="296544" h="304164">
                <a:moveTo>
                  <a:pt x="180716" y="187948"/>
                </a:moveTo>
                <a:lnTo>
                  <a:pt x="296376" y="187948"/>
                </a:lnTo>
                <a:lnTo>
                  <a:pt x="296376" y="115660"/>
                </a:lnTo>
                <a:lnTo>
                  <a:pt x="180716" y="115660"/>
                </a:lnTo>
                <a:lnTo>
                  <a:pt x="180716" y="187948"/>
                </a:lnTo>
                <a:close/>
              </a:path>
              <a:path w="296544" h="304164">
                <a:moveTo>
                  <a:pt x="101199" y="231320"/>
                </a:moveTo>
                <a:lnTo>
                  <a:pt x="115269" y="234160"/>
                </a:lnTo>
                <a:lnTo>
                  <a:pt x="126758" y="241906"/>
                </a:lnTo>
                <a:lnTo>
                  <a:pt x="134503" y="253394"/>
                </a:lnTo>
                <a:lnTo>
                  <a:pt x="137343" y="267462"/>
                </a:lnTo>
                <a:lnTo>
                  <a:pt x="134503" y="281531"/>
                </a:lnTo>
                <a:lnTo>
                  <a:pt x="126758" y="293019"/>
                </a:lnTo>
                <a:lnTo>
                  <a:pt x="115269" y="300765"/>
                </a:lnTo>
                <a:lnTo>
                  <a:pt x="101199" y="303606"/>
                </a:lnTo>
                <a:lnTo>
                  <a:pt x="43369" y="303606"/>
                </a:lnTo>
                <a:lnTo>
                  <a:pt x="29303" y="300765"/>
                </a:lnTo>
                <a:lnTo>
                  <a:pt x="17815" y="293019"/>
                </a:lnTo>
                <a:lnTo>
                  <a:pt x="10069" y="281531"/>
                </a:lnTo>
                <a:lnTo>
                  <a:pt x="7228" y="267462"/>
                </a:lnTo>
                <a:lnTo>
                  <a:pt x="10069" y="253394"/>
                </a:lnTo>
                <a:lnTo>
                  <a:pt x="17815" y="241906"/>
                </a:lnTo>
                <a:lnTo>
                  <a:pt x="29303" y="234160"/>
                </a:lnTo>
                <a:lnTo>
                  <a:pt x="43369" y="231320"/>
                </a:lnTo>
                <a:lnTo>
                  <a:pt x="101199" y="231320"/>
                </a:lnTo>
                <a:close/>
              </a:path>
              <a:path w="296544" h="304164">
                <a:moveTo>
                  <a:pt x="72284" y="86745"/>
                </a:moveTo>
                <a:lnTo>
                  <a:pt x="72284" y="231320"/>
                </a:lnTo>
              </a:path>
              <a:path w="296544" h="304164">
                <a:moveTo>
                  <a:pt x="144572" y="43372"/>
                </a:moveTo>
                <a:lnTo>
                  <a:pt x="238546" y="43372"/>
                </a:lnTo>
                <a:lnTo>
                  <a:pt x="238546" y="79516"/>
                </a:lnTo>
              </a:path>
              <a:path w="296544" h="304164">
                <a:moveTo>
                  <a:pt x="137343" y="267462"/>
                </a:moveTo>
                <a:lnTo>
                  <a:pt x="238546" y="267462"/>
                </a:lnTo>
                <a:lnTo>
                  <a:pt x="238546" y="224092"/>
                </a:lnTo>
              </a:path>
            </a:pathLst>
          </a:custGeom>
          <a:ln w="963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870" y="2431310"/>
            <a:ext cx="324328" cy="279269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513846" y="5527032"/>
            <a:ext cx="299085" cy="299085"/>
            <a:chOff x="513846" y="5527032"/>
            <a:chExt cx="299085" cy="29908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3846" y="5527032"/>
              <a:ext cx="298786" cy="29878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18665" y="5531851"/>
              <a:ext cx="289560" cy="289560"/>
            </a:xfrm>
            <a:custGeom>
              <a:avLst/>
              <a:gdLst/>
              <a:ahLst/>
              <a:cxnLst/>
              <a:rect l="l" t="t" r="r" b="b"/>
              <a:pathLst>
                <a:path w="289559" h="289560">
                  <a:moveTo>
                    <a:pt x="72284" y="289148"/>
                  </a:moveTo>
                  <a:lnTo>
                    <a:pt x="0" y="216863"/>
                  </a:lnTo>
                  <a:lnTo>
                    <a:pt x="216860" y="0"/>
                  </a:lnTo>
                  <a:lnTo>
                    <a:pt x="289148" y="72287"/>
                  </a:lnTo>
                  <a:lnTo>
                    <a:pt x="72284" y="289148"/>
                  </a:lnTo>
                  <a:close/>
                </a:path>
                <a:path w="289559" h="289560">
                  <a:moveTo>
                    <a:pt x="130114" y="86745"/>
                  </a:moveTo>
                  <a:lnTo>
                    <a:pt x="144572" y="101202"/>
                  </a:lnTo>
                </a:path>
                <a:path w="289559" h="289560">
                  <a:moveTo>
                    <a:pt x="173487" y="43372"/>
                  </a:moveTo>
                  <a:lnTo>
                    <a:pt x="202402" y="72287"/>
                  </a:lnTo>
                </a:path>
                <a:path w="289559" h="289560">
                  <a:moveTo>
                    <a:pt x="86742" y="130117"/>
                  </a:moveTo>
                  <a:lnTo>
                    <a:pt x="115657" y="159033"/>
                  </a:lnTo>
                </a:path>
                <a:path w="289559" h="289560">
                  <a:moveTo>
                    <a:pt x="43369" y="173490"/>
                  </a:moveTo>
                  <a:lnTo>
                    <a:pt x="57827" y="187948"/>
                  </a:lnTo>
                </a:path>
              </a:pathLst>
            </a:custGeom>
            <a:ln w="963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7340" y="1058799"/>
            <a:ext cx="11589385" cy="1339850"/>
            <a:chOff x="307340" y="1058799"/>
            <a:chExt cx="11589385" cy="1339850"/>
          </a:xfrm>
        </p:grpSpPr>
        <p:sp>
          <p:nvSpPr>
            <p:cNvPr id="3" name="object 3"/>
            <p:cNvSpPr/>
            <p:nvPr/>
          </p:nvSpPr>
          <p:spPr>
            <a:xfrm>
              <a:off x="316865" y="1068324"/>
              <a:ext cx="11570335" cy="1320800"/>
            </a:xfrm>
            <a:custGeom>
              <a:avLst/>
              <a:gdLst/>
              <a:ahLst/>
              <a:cxnLst/>
              <a:rect l="l" t="t" r="r" b="b"/>
              <a:pathLst>
                <a:path w="11570335" h="1320800">
                  <a:moveTo>
                    <a:pt x="0" y="1320546"/>
                  </a:moveTo>
                  <a:lnTo>
                    <a:pt x="11570335" y="1320546"/>
                  </a:lnTo>
                  <a:lnTo>
                    <a:pt x="11570335" y="0"/>
                  </a:lnTo>
                  <a:lnTo>
                    <a:pt x="0" y="0"/>
                  </a:lnTo>
                  <a:lnTo>
                    <a:pt x="0" y="1320546"/>
                  </a:lnTo>
                  <a:close/>
                </a:path>
              </a:pathLst>
            </a:custGeom>
            <a:ln w="19050">
              <a:solidFill>
                <a:srgbClr val="002C77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200" y="1397000"/>
              <a:ext cx="1590040" cy="914400"/>
            </a:xfrm>
            <a:custGeom>
              <a:avLst/>
              <a:gdLst/>
              <a:ahLst/>
              <a:cxnLst/>
              <a:rect l="l" t="t" r="r" b="b"/>
              <a:pathLst>
                <a:path w="1590039" h="914400">
                  <a:moveTo>
                    <a:pt x="1589532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1589532" y="914400"/>
                  </a:lnTo>
                  <a:lnTo>
                    <a:pt x="1589532" y="0"/>
                  </a:lnTo>
                  <a:close/>
                </a:path>
              </a:pathLst>
            </a:custGeom>
            <a:solidFill>
              <a:srgbClr val="009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47420" y="1523492"/>
            <a:ext cx="845185" cy="640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24</a:t>
            </a:r>
            <a:endParaRPr sz="1600">
              <a:latin typeface="Liberation Sans Narrow"/>
              <a:cs typeface="Liberation Sans Narrow"/>
            </a:endParaRPr>
          </a:p>
          <a:p>
            <a:pPr marR="508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Ministerial Departments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2368550"/>
            <a:ext cx="1590040" cy="914400"/>
          </a:xfrm>
          <a:custGeom>
            <a:avLst/>
            <a:gdLst/>
            <a:ahLst/>
            <a:cxnLst/>
            <a:rect l="l" t="t" r="r" b="b"/>
            <a:pathLst>
              <a:path w="1590039" h="914400">
                <a:moveTo>
                  <a:pt x="1589532" y="0"/>
                </a:moveTo>
                <a:lnTo>
                  <a:pt x="0" y="0"/>
                </a:lnTo>
                <a:lnTo>
                  <a:pt x="0" y="914400"/>
                </a:lnTo>
                <a:lnTo>
                  <a:pt x="1589532" y="914400"/>
                </a:lnTo>
                <a:lnTo>
                  <a:pt x="1589532" y="0"/>
                </a:lnTo>
                <a:close/>
              </a:path>
            </a:pathLst>
          </a:custGeom>
          <a:solidFill>
            <a:srgbClr val="009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7200" y="2495168"/>
            <a:ext cx="1590040" cy="640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95"/>
              </a:spcBef>
            </a:pPr>
            <a:r>
              <a:rPr sz="16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20</a:t>
            </a:r>
            <a:endParaRPr sz="1600">
              <a:latin typeface="Liberation Sans Narrow"/>
              <a:cs typeface="Liberation Sans Narrow"/>
            </a:endParaRPr>
          </a:p>
          <a:p>
            <a:pPr marL="90170" marR="52070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non-ministerial departments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04898" y="1397000"/>
            <a:ext cx="2867660" cy="914400"/>
          </a:xfrm>
          <a:custGeom>
            <a:avLst/>
            <a:gdLst/>
            <a:ahLst/>
            <a:cxnLst/>
            <a:rect l="l" t="t" r="r" b="b"/>
            <a:pathLst>
              <a:path w="2867660" h="914400">
                <a:moveTo>
                  <a:pt x="2867279" y="0"/>
                </a:moveTo>
                <a:lnTo>
                  <a:pt x="0" y="0"/>
                </a:lnTo>
                <a:lnTo>
                  <a:pt x="0" y="914400"/>
                </a:lnTo>
                <a:lnTo>
                  <a:pt x="2867279" y="914400"/>
                </a:lnTo>
                <a:lnTo>
                  <a:pt x="2867279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95195" y="1558544"/>
            <a:ext cx="26968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Main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departments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responsible </a:t>
            </a:r>
            <a:r>
              <a:rPr sz="1200" dirty="0">
                <a:latin typeface="Carlito"/>
                <a:cs typeface="Carlito"/>
              </a:rPr>
              <a:t>for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specific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areas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public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policy, government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function,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public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service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04898" y="2368550"/>
            <a:ext cx="2867660" cy="914400"/>
          </a:xfrm>
          <a:custGeom>
            <a:avLst/>
            <a:gdLst/>
            <a:ahLst/>
            <a:cxnLst/>
            <a:rect l="l" t="t" r="r" b="b"/>
            <a:pathLst>
              <a:path w="2867660" h="914400">
                <a:moveTo>
                  <a:pt x="2867279" y="0"/>
                </a:moveTo>
                <a:lnTo>
                  <a:pt x="0" y="0"/>
                </a:lnTo>
                <a:lnTo>
                  <a:pt x="0" y="914400"/>
                </a:lnTo>
                <a:lnTo>
                  <a:pt x="2867279" y="914400"/>
                </a:lnTo>
                <a:lnTo>
                  <a:pt x="2867279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82495" y="2530221"/>
            <a:ext cx="23069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Operate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independently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ministerial </a:t>
            </a:r>
            <a:r>
              <a:rPr sz="1200" dirty="0">
                <a:latin typeface="Carlito"/>
                <a:cs typeface="Carlito"/>
              </a:rPr>
              <a:t>control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responsible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for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specific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functions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7200" y="3340227"/>
            <a:ext cx="1590040" cy="97155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13843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90"/>
              </a:spcBef>
            </a:pPr>
            <a:r>
              <a:rPr sz="16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427</a:t>
            </a:r>
            <a:endParaRPr sz="1600">
              <a:latin typeface="Liberation Sans Narrow"/>
              <a:cs typeface="Liberation Sans Narrow"/>
            </a:endParaRPr>
          </a:p>
          <a:p>
            <a:pPr marL="90170" marR="290830">
              <a:lnSpc>
                <a:spcPct val="100000"/>
              </a:lnSpc>
              <a:spcBef>
                <a:spcPts val="45"/>
              </a:spcBef>
            </a:pP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agencies</a:t>
            </a:r>
            <a:r>
              <a:rPr sz="12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r>
              <a:rPr sz="1200" b="1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other 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public</a:t>
            </a:r>
            <a:r>
              <a:rPr sz="12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bodies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7200" y="4311777"/>
            <a:ext cx="1590040" cy="972185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230504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814"/>
              </a:spcBef>
            </a:pPr>
            <a:r>
              <a:rPr sz="1600" b="1" spc="-25" dirty="0">
                <a:solidFill>
                  <a:srgbClr val="FFFFFF"/>
                </a:solidFill>
                <a:latin typeface="Liberation Sans Narrow"/>
                <a:cs typeface="Liberation Sans Narrow"/>
              </a:rPr>
              <a:t>113</a:t>
            </a:r>
            <a:endParaRPr sz="1600">
              <a:latin typeface="Liberation Sans Narrow"/>
              <a:cs typeface="Liberation Sans Narrow"/>
            </a:endParaRPr>
          </a:p>
          <a:p>
            <a:pPr marL="90170">
              <a:lnSpc>
                <a:spcPct val="100000"/>
              </a:lnSpc>
              <a:spcBef>
                <a:spcPts val="40"/>
              </a:spcBef>
            </a:pP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high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profile</a:t>
            </a:r>
            <a:r>
              <a:rPr sz="1200" b="1" spc="-4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groups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4898" y="3340227"/>
            <a:ext cx="2867660" cy="971550"/>
          </a:xfrm>
          <a:prstGeom prst="rect">
            <a:avLst/>
          </a:prstGeom>
          <a:solidFill>
            <a:srgbClr val="EFEFEF"/>
          </a:solidFill>
        </p:spPr>
        <p:txBody>
          <a:bodyPr vert="horz" wrap="square" lIns="0" tIns="901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marL="90170">
              <a:lnSpc>
                <a:spcPct val="100000"/>
              </a:lnSpc>
            </a:pPr>
            <a:r>
              <a:rPr sz="1200" spc="-10" dirty="0">
                <a:latin typeface="Carlito"/>
                <a:cs typeface="Carlito"/>
              </a:rPr>
              <a:t>Organisations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that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carry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out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specific</a:t>
            </a:r>
            <a:endParaRPr sz="1200">
              <a:latin typeface="Carlito"/>
              <a:cs typeface="Carlito"/>
            </a:endParaRPr>
          </a:p>
          <a:p>
            <a:pPr marL="9017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functions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on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behalf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04898" y="4311777"/>
            <a:ext cx="2867660" cy="972185"/>
          </a:xfrm>
          <a:prstGeom prst="rect">
            <a:avLst/>
          </a:prstGeom>
          <a:solidFill>
            <a:srgbClr val="EFEFEF"/>
          </a:solidFill>
        </p:spPr>
        <p:txBody>
          <a:bodyPr vert="horz" wrap="square" lIns="0" tIns="1746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375"/>
              </a:spcBef>
            </a:pPr>
            <a:r>
              <a:rPr sz="1200" spc="-20" dirty="0">
                <a:latin typeface="Carlito"/>
                <a:cs typeface="Carlito"/>
              </a:rPr>
              <a:t>Task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forces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or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advisory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groups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set</a:t>
            </a:r>
            <a:r>
              <a:rPr sz="1200" spc="-25" dirty="0">
                <a:latin typeface="Carlito"/>
                <a:cs typeface="Carlito"/>
              </a:rPr>
              <a:t> up</a:t>
            </a:r>
            <a:endParaRPr sz="1200">
              <a:latin typeface="Carlito"/>
              <a:cs typeface="Carlito"/>
            </a:endParaRPr>
          </a:p>
          <a:p>
            <a:pPr marL="90170" marR="137795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to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address</a:t>
            </a:r>
            <a:r>
              <a:rPr sz="1200" spc="204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specific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challenges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that</a:t>
            </a:r>
            <a:r>
              <a:rPr sz="1200" spc="-6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include </a:t>
            </a:r>
            <a:r>
              <a:rPr sz="1200" dirty="0">
                <a:latin typeface="Carlito"/>
                <a:cs typeface="Carlito"/>
              </a:rPr>
              <a:t>experts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from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various</a:t>
            </a:r>
            <a:r>
              <a:rPr sz="1200" spc="-6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fields</a:t>
            </a:r>
            <a:endParaRPr sz="1200">
              <a:latin typeface="Carlito"/>
              <a:cs typeface="Carlito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84047" y="1425371"/>
            <a:ext cx="11351260" cy="1891664"/>
            <a:chOff x="384047" y="1425371"/>
            <a:chExt cx="11351260" cy="1891664"/>
          </a:xfrm>
        </p:grpSpPr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98032" y="2432227"/>
              <a:ext cx="637590" cy="330022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85025" y="2415971"/>
              <a:ext cx="788111" cy="36253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08592" y="2378176"/>
              <a:ext cx="865504" cy="43792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547984" y="2460993"/>
              <a:ext cx="711314" cy="26811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08309" y="1467383"/>
              <a:ext cx="918966" cy="31633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656324" y="1464970"/>
              <a:ext cx="848144" cy="32115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75116" y="1429207"/>
              <a:ext cx="470153" cy="39286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175116" y="1923199"/>
              <a:ext cx="543178" cy="31911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378195" y="1455534"/>
              <a:ext cx="744791" cy="34011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486265" y="1425371"/>
              <a:ext cx="474213" cy="38799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656324" y="1885061"/>
              <a:ext cx="601819" cy="37454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505061" y="1897392"/>
              <a:ext cx="469887" cy="37082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561076" y="2934805"/>
              <a:ext cx="694675" cy="22689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557767" y="2911271"/>
              <a:ext cx="1333911" cy="28620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424166" y="2858211"/>
              <a:ext cx="309892" cy="39248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378195" y="1924189"/>
              <a:ext cx="736168" cy="317233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5085588" y="2339975"/>
              <a:ext cx="6649720" cy="972185"/>
            </a:xfrm>
            <a:custGeom>
              <a:avLst/>
              <a:gdLst/>
              <a:ahLst/>
              <a:cxnLst/>
              <a:rect l="l" t="t" r="r" b="b"/>
              <a:pathLst>
                <a:path w="6649720" h="972185">
                  <a:moveTo>
                    <a:pt x="0" y="971676"/>
                  </a:moveTo>
                  <a:lnTo>
                    <a:pt x="6649211" y="971676"/>
                  </a:lnTo>
                </a:path>
                <a:path w="6649720" h="972185">
                  <a:moveTo>
                    <a:pt x="0" y="0"/>
                  </a:moveTo>
                  <a:lnTo>
                    <a:pt x="6649211" y="0"/>
                  </a:lnTo>
                </a:path>
              </a:pathLst>
            </a:custGeom>
            <a:ln w="952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84047" y="2144217"/>
              <a:ext cx="4580382" cy="575233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57200" y="2203577"/>
              <a:ext cx="4378960" cy="409575"/>
            </a:xfrm>
            <a:custGeom>
              <a:avLst/>
              <a:gdLst/>
              <a:ahLst/>
              <a:cxnLst/>
              <a:rect l="l" t="t" r="r" b="b"/>
              <a:pathLst>
                <a:path w="4378960" h="409575">
                  <a:moveTo>
                    <a:pt x="4378960" y="0"/>
                  </a:moveTo>
                  <a:lnTo>
                    <a:pt x="0" y="0"/>
                  </a:lnTo>
                  <a:lnTo>
                    <a:pt x="0" y="244856"/>
                  </a:lnTo>
                  <a:lnTo>
                    <a:pt x="824230" y="244856"/>
                  </a:lnTo>
                  <a:lnTo>
                    <a:pt x="964691" y="409067"/>
                  </a:lnTo>
                  <a:lnTo>
                    <a:pt x="1105154" y="244856"/>
                  </a:lnTo>
                  <a:lnTo>
                    <a:pt x="4378960" y="244856"/>
                  </a:lnTo>
                  <a:lnTo>
                    <a:pt x="4378960" y="0"/>
                  </a:lnTo>
                  <a:close/>
                </a:path>
              </a:pathLst>
            </a:custGeom>
            <a:solidFill>
              <a:srgbClr val="FFE4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7200" y="2203577"/>
              <a:ext cx="4378960" cy="409575"/>
            </a:xfrm>
            <a:custGeom>
              <a:avLst/>
              <a:gdLst/>
              <a:ahLst/>
              <a:cxnLst/>
              <a:rect l="l" t="t" r="r" b="b"/>
              <a:pathLst>
                <a:path w="4378960" h="409575">
                  <a:moveTo>
                    <a:pt x="0" y="0"/>
                  </a:moveTo>
                  <a:lnTo>
                    <a:pt x="4378960" y="0"/>
                  </a:lnTo>
                  <a:lnTo>
                    <a:pt x="4378960" y="244856"/>
                  </a:lnTo>
                  <a:lnTo>
                    <a:pt x="1105154" y="244856"/>
                  </a:lnTo>
                  <a:lnTo>
                    <a:pt x="964691" y="409067"/>
                  </a:lnTo>
                  <a:lnTo>
                    <a:pt x="824230" y="244856"/>
                  </a:lnTo>
                  <a:lnTo>
                    <a:pt x="0" y="24485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E4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5618222" y="3363842"/>
            <a:ext cx="598170" cy="410845"/>
            <a:chOff x="5618222" y="3363842"/>
            <a:chExt cx="598170" cy="410845"/>
          </a:xfrm>
        </p:grpSpPr>
        <p:sp>
          <p:nvSpPr>
            <p:cNvPr id="38" name="object 38"/>
            <p:cNvSpPr/>
            <p:nvPr/>
          </p:nvSpPr>
          <p:spPr>
            <a:xfrm>
              <a:off x="5618213" y="3696385"/>
              <a:ext cx="272415" cy="61594"/>
            </a:xfrm>
            <a:custGeom>
              <a:avLst/>
              <a:gdLst/>
              <a:ahLst/>
              <a:cxnLst/>
              <a:rect l="l" t="t" r="r" b="b"/>
              <a:pathLst>
                <a:path w="272414" h="61595">
                  <a:moveTo>
                    <a:pt x="42316" y="38214"/>
                  </a:moveTo>
                  <a:lnTo>
                    <a:pt x="41046" y="35941"/>
                  </a:lnTo>
                  <a:lnTo>
                    <a:pt x="39458" y="33083"/>
                  </a:lnTo>
                  <a:lnTo>
                    <a:pt x="34315" y="30238"/>
                  </a:lnTo>
                  <a:lnTo>
                    <a:pt x="37744" y="27381"/>
                  </a:lnTo>
                  <a:lnTo>
                    <a:pt x="38227" y="26238"/>
                  </a:lnTo>
                  <a:lnTo>
                    <a:pt x="39458" y="23393"/>
                  </a:lnTo>
                  <a:lnTo>
                    <a:pt x="39458" y="13690"/>
                  </a:lnTo>
                  <a:lnTo>
                    <a:pt x="39458" y="9131"/>
                  </a:lnTo>
                  <a:lnTo>
                    <a:pt x="32029" y="2857"/>
                  </a:lnTo>
                  <a:lnTo>
                    <a:pt x="30873" y="2857"/>
                  </a:lnTo>
                  <a:lnTo>
                    <a:pt x="30873" y="39357"/>
                  </a:lnTo>
                  <a:lnTo>
                    <a:pt x="30873" y="43345"/>
                  </a:lnTo>
                  <a:lnTo>
                    <a:pt x="30302" y="46774"/>
                  </a:lnTo>
                  <a:lnTo>
                    <a:pt x="27444" y="49631"/>
                  </a:lnTo>
                  <a:lnTo>
                    <a:pt x="11442" y="49631"/>
                  </a:lnTo>
                  <a:lnTo>
                    <a:pt x="11442" y="35941"/>
                  </a:lnTo>
                  <a:lnTo>
                    <a:pt x="24587" y="35941"/>
                  </a:lnTo>
                  <a:lnTo>
                    <a:pt x="28016" y="36512"/>
                  </a:lnTo>
                  <a:lnTo>
                    <a:pt x="30873" y="39357"/>
                  </a:lnTo>
                  <a:lnTo>
                    <a:pt x="30873" y="2857"/>
                  </a:lnTo>
                  <a:lnTo>
                    <a:pt x="29159" y="2857"/>
                  </a:lnTo>
                  <a:lnTo>
                    <a:pt x="29159" y="16548"/>
                  </a:lnTo>
                  <a:lnTo>
                    <a:pt x="29159" y="23393"/>
                  </a:lnTo>
                  <a:lnTo>
                    <a:pt x="26301" y="26238"/>
                  </a:lnTo>
                  <a:lnTo>
                    <a:pt x="11442" y="26238"/>
                  </a:lnTo>
                  <a:lnTo>
                    <a:pt x="11442" y="13690"/>
                  </a:lnTo>
                  <a:lnTo>
                    <a:pt x="26873" y="13690"/>
                  </a:lnTo>
                  <a:lnTo>
                    <a:pt x="29159" y="16548"/>
                  </a:lnTo>
                  <a:lnTo>
                    <a:pt x="29159" y="2857"/>
                  </a:lnTo>
                  <a:lnTo>
                    <a:pt x="0" y="2857"/>
                  </a:lnTo>
                  <a:lnTo>
                    <a:pt x="0" y="59893"/>
                  </a:lnTo>
                  <a:lnTo>
                    <a:pt x="33743" y="59893"/>
                  </a:lnTo>
                  <a:lnTo>
                    <a:pt x="41744" y="53047"/>
                  </a:lnTo>
                  <a:lnTo>
                    <a:pt x="41744" y="49631"/>
                  </a:lnTo>
                  <a:lnTo>
                    <a:pt x="41744" y="43345"/>
                  </a:lnTo>
                  <a:lnTo>
                    <a:pt x="42316" y="38214"/>
                  </a:lnTo>
                  <a:close/>
                </a:path>
                <a:path w="272414" h="61595">
                  <a:moveTo>
                    <a:pt x="89204" y="21678"/>
                  </a:moveTo>
                  <a:lnTo>
                    <a:pt x="85775" y="19964"/>
                  </a:lnTo>
                  <a:lnTo>
                    <a:pt x="78917" y="18249"/>
                  </a:lnTo>
                  <a:lnTo>
                    <a:pt x="78917" y="29095"/>
                  </a:lnTo>
                  <a:lnTo>
                    <a:pt x="78917" y="46774"/>
                  </a:lnTo>
                  <a:lnTo>
                    <a:pt x="76631" y="49631"/>
                  </a:lnTo>
                  <a:lnTo>
                    <a:pt x="72618" y="51333"/>
                  </a:lnTo>
                  <a:lnTo>
                    <a:pt x="62903" y="51333"/>
                  </a:lnTo>
                  <a:lnTo>
                    <a:pt x="57759" y="47345"/>
                  </a:lnTo>
                  <a:lnTo>
                    <a:pt x="57759" y="32512"/>
                  </a:lnTo>
                  <a:lnTo>
                    <a:pt x="63474" y="27952"/>
                  </a:lnTo>
                  <a:lnTo>
                    <a:pt x="74333" y="27952"/>
                  </a:lnTo>
                  <a:lnTo>
                    <a:pt x="78917" y="29095"/>
                  </a:lnTo>
                  <a:lnTo>
                    <a:pt x="78917" y="18249"/>
                  </a:lnTo>
                  <a:lnTo>
                    <a:pt x="71475" y="18249"/>
                  </a:lnTo>
                  <a:lnTo>
                    <a:pt x="61366" y="19634"/>
                  </a:lnTo>
                  <a:lnTo>
                    <a:pt x="53606" y="23749"/>
                  </a:lnTo>
                  <a:lnTo>
                    <a:pt x="48641" y="30530"/>
                  </a:lnTo>
                  <a:lnTo>
                    <a:pt x="46888" y="39928"/>
                  </a:lnTo>
                  <a:lnTo>
                    <a:pt x="48564" y="49237"/>
                  </a:lnTo>
                  <a:lnTo>
                    <a:pt x="52971" y="55829"/>
                  </a:lnTo>
                  <a:lnTo>
                    <a:pt x="59194" y="59740"/>
                  </a:lnTo>
                  <a:lnTo>
                    <a:pt x="66332" y="61036"/>
                  </a:lnTo>
                  <a:lnTo>
                    <a:pt x="72618" y="61036"/>
                  </a:lnTo>
                  <a:lnTo>
                    <a:pt x="76631" y="58750"/>
                  </a:lnTo>
                  <a:lnTo>
                    <a:pt x="78917" y="55333"/>
                  </a:lnTo>
                  <a:lnTo>
                    <a:pt x="78917" y="59893"/>
                  </a:lnTo>
                  <a:lnTo>
                    <a:pt x="89204" y="59893"/>
                  </a:lnTo>
                  <a:lnTo>
                    <a:pt x="89204" y="55333"/>
                  </a:lnTo>
                  <a:lnTo>
                    <a:pt x="89204" y="51333"/>
                  </a:lnTo>
                  <a:lnTo>
                    <a:pt x="89204" y="27952"/>
                  </a:lnTo>
                  <a:lnTo>
                    <a:pt x="89204" y="21678"/>
                  </a:lnTo>
                  <a:close/>
                </a:path>
                <a:path w="272414" h="61595">
                  <a:moveTo>
                    <a:pt x="137236" y="23964"/>
                  </a:moveTo>
                  <a:lnTo>
                    <a:pt x="130378" y="18249"/>
                  </a:lnTo>
                  <a:lnTo>
                    <a:pt x="116649" y="18249"/>
                  </a:lnTo>
                  <a:lnTo>
                    <a:pt x="112077" y="20535"/>
                  </a:lnTo>
                  <a:lnTo>
                    <a:pt x="109791" y="23964"/>
                  </a:lnTo>
                  <a:lnTo>
                    <a:pt x="109791" y="19392"/>
                  </a:lnTo>
                  <a:lnTo>
                    <a:pt x="99504" y="19392"/>
                  </a:lnTo>
                  <a:lnTo>
                    <a:pt x="99504" y="59893"/>
                  </a:lnTo>
                  <a:lnTo>
                    <a:pt x="109791" y="59893"/>
                  </a:lnTo>
                  <a:lnTo>
                    <a:pt x="109791" y="30797"/>
                  </a:lnTo>
                  <a:lnTo>
                    <a:pt x="113792" y="27952"/>
                  </a:lnTo>
                  <a:lnTo>
                    <a:pt x="123507" y="27952"/>
                  </a:lnTo>
                  <a:lnTo>
                    <a:pt x="126949" y="30797"/>
                  </a:lnTo>
                  <a:lnTo>
                    <a:pt x="126949" y="59893"/>
                  </a:lnTo>
                  <a:lnTo>
                    <a:pt x="137236" y="59893"/>
                  </a:lnTo>
                  <a:lnTo>
                    <a:pt x="137236" y="34798"/>
                  </a:lnTo>
                  <a:lnTo>
                    <a:pt x="137236" y="23964"/>
                  </a:lnTo>
                  <a:close/>
                </a:path>
                <a:path w="272414" h="61595">
                  <a:moveTo>
                    <a:pt x="183553" y="59893"/>
                  </a:moveTo>
                  <a:lnTo>
                    <a:pt x="166966" y="39357"/>
                  </a:lnTo>
                  <a:lnTo>
                    <a:pt x="182981" y="19392"/>
                  </a:lnTo>
                  <a:lnTo>
                    <a:pt x="170395" y="19392"/>
                  </a:lnTo>
                  <a:lnTo>
                    <a:pt x="156108" y="37084"/>
                  </a:lnTo>
                  <a:lnTo>
                    <a:pt x="156108" y="571"/>
                  </a:lnTo>
                  <a:lnTo>
                    <a:pt x="145808" y="2286"/>
                  </a:lnTo>
                  <a:lnTo>
                    <a:pt x="145808" y="59893"/>
                  </a:lnTo>
                  <a:lnTo>
                    <a:pt x="156679" y="59893"/>
                  </a:lnTo>
                  <a:lnTo>
                    <a:pt x="156679" y="41643"/>
                  </a:lnTo>
                  <a:lnTo>
                    <a:pt x="171551" y="59893"/>
                  </a:lnTo>
                  <a:lnTo>
                    <a:pt x="183553" y="59893"/>
                  </a:lnTo>
                  <a:close/>
                </a:path>
                <a:path w="272414" h="61595">
                  <a:moveTo>
                    <a:pt x="243586" y="39357"/>
                  </a:moveTo>
                  <a:lnTo>
                    <a:pt x="241884" y="30924"/>
                  </a:lnTo>
                  <a:lnTo>
                    <a:pt x="239877" y="27952"/>
                  </a:lnTo>
                  <a:lnTo>
                    <a:pt x="237223" y="24028"/>
                  </a:lnTo>
                  <a:lnTo>
                    <a:pt x="232727" y="21018"/>
                  </a:lnTo>
                  <a:lnTo>
                    <a:pt x="232727" y="33083"/>
                  </a:lnTo>
                  <a:lnTo>
                    <a:pt x="232727" y="46202"/>
                  </a:lnTo>
                  <a:lnTo>
                    <a:pt x="227584" y="50761"/>
                  </a:lnTo>
                  <a:lnTo>
                    <a:pt x="214998" y="50761"/>
                  </a:lnTo>
                  <a:lnTo>
                    <a:pt x="210426" y="45631"/>
                  </a:lnTo>
                  <a:lnTo>
                    <a:pt x="210426" y="32512"/>
                  </a:lnTo>
                  <a:lnTo>
                    <a:pt x="215569" y="27952"/>
                  </a:lnTo>
                  <a:lnTo>
                    <a:pt x="228155" y="27952"/>
                  </a:lnTo>
                  <a:lnTo>
                    <a:pt x="232727" y="33083"/>
                  </a:lnTo>
                  <a:lnTo>
                    <a:pt x="232727" y="21018"/>
                  </a:lnTo>
                  <a:lnTo>
                    <a:pt x="230327" y="19392"/>
                  </a:lnTo>
                  <a:lnTo>
                    <a:pt x="221869" y="17691"/>
                  </a:lnTo>
                  <a:lnTo>
                    <a:pt x="213398" y="19392"/>
                  </a:lnTo>
                  <a:lnTo>
                    <a:pt x="206502" y="24028"/>
                  </a:lnTo>
                  <a:lnTo>
                    <a:pt x="201841" y="30924"/>
                  </a:lnTo>
                  <a:lnTo>
                    <a:pt x="200139" y="39357"/>
                  </a:lnTo>
                  <a:lnTo>
                    <a:pt x="202158" y="48044"/>
                  </a:lnTo>
                  <a:lnTo>
                    <a:pt x="206921" y="54902"/>
                  </a:lnTo>
                  <a:lnTo>
                    <a:pt x="213728" y="59410"/>
                  </a:lnTo>
                  <a:lnTo>
                    <a:pt x="221869" y="61036"/>
                  </a:lnTo>
                  <a:lnTo>
                    <a:pt x="230327" y="59334"/>
                  </a:lnTo>
                  <a:lnTo>
                    <a:pt x="237223" y="54686"/>
                  </a:lnTo>
                  <a:lnTo>
                    <a:pt x="239877" y="50761"/>
                  </a:lnTo>
                  <a:lnTo>
                    <a:pt x="241884" y="47802"/>
                  </a:lnTo>
                  <a:lnTo>
                    <a:pt x="243586" y="39357"/>
                  </a:lnTo>
                  <a:close/>
                </a:path>
                <a:path w="272414" h="61595">
                  <a:moveTo>
                    <a:pt x="272186" y="0"/>
                  </a:moveTo>
                  <a:lnTo>
                    <a:pt x="257327" y="0"/>
                  </a:lnTo>
                  <a:lnTo>
                    <a:pt x="252171" y="6273"/>
                  </a:lnTo>
                  <a:lnTo>
                    <a:pt x="252171" y="18821"/>
                  </a:lnTo>
                  <a:lnTo>
                    <a:pt x="246443" y="18821"/>
                  </a:lnTo>
                  <a:lnTo>
                    <a:pt x="246443" y="29095"/>
                  </a:lnTo>
                  <a:lnTo>
                    <a:pt x="252171" y="29095"/>
                  </a:lnTo>
                  <a:lnTo>
                    <a:pt x="252171" y="59893"/>
                  </a:lnTo>
                  <a:lnTo>
                    <a:pt x="263017" y="59321"/>
                  </a:lnTo>
                  <a:lnTo>
                    <a:pt x="263017" y="29095"/>
                  </a:lnTo>
                  <a:lnTo>
                    <a:pt x="272186" y="29095"/>
                  </a:lnTo>
                  <a:lnTo>
                    <a:pt x="272186" y="18821"/>
                  </a:lnTo>
                  <a:lnTo>
                    <a:pt x="262470" y="18821"/>
                  </a:lnTo>
                  <a:lnTo>
                    <a:pt x="262470" y="11976"/>
                  </a:lnTo>
                  <a:lnTo>
                    <a:pt x="264744" y="10274"/>
                  </a:lnTo>
                  <a:lnTo>
                    <a:pt x="272186" y="10274"/>
                  </a:lnTo>
                  <a:lnTo>
                    <a:pt x="272186" y="0"/>
                  </a:lnTo>
                  <a:close/>
                </a:path>
              </a:pathLst>
            </a:custGeom>
            <a:solidFill>
              <a:srgbClr val="12273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916132" y="3696951"/>
              <a:ext cx="300200" cy="7757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769179" y="3363842"/>
              <a:ext cx="296194" cy="295466"/>
            </a:xfrm>
            <a:prstGeom prst="rect">
              <a:avLst/>
            </a:prstGeom>
          </p:spPr>
        </p:pic>
      </p:grpSp>
      <p:pic>
        <p:nvPicPr>
          <p:cNvPr id="41" name="object 4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807831" y="3408641"/>
            <a:ext cx="867155" cy="320205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9053017" y="3880355"/>
            <a:ext cx="376745" cy="291369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5701791" y="4405722"/>
            <a:ext cx="984161" cy="273491"/>
          </a:xfrm>
          <a:prstGeom prst="rect">
            <a:avLst/>
          </a:prstGeom>
        </p:spPr>
      </p:pic>
      <p:pic>
        <p:nvPicPr>
          <p:cNvPr id="44" name="object 4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0370169" y="4829182"/>
            <a:ext cx="517155" cy="291062"/>
          </a:xfrm>
          <a:prstGeom prst="rect">
            <a:avLst/>
          </a:prstGeom>
        </p:spPr>
      </p:pic>
      <p:sp>
        <p:nvSpPr>
          <p:cNvPr id="45" name="object 45"/>
          <p:cNvSpPr txBox="1"/>
          <p:nvPr/>
        </p:nvSpPr>
        <p:spPr>
          <a:xfrm>
            <a:off x="457200" y="5283390"/>
            <a:ext cx="1590040" cy="9144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13906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95"/>
              </a:spcBef>
            </a:pPr>
            <a:r>
              <a:rPr sz="1600" b="1" spc="-50" dirty="0">
                <a:solidFill>
                  <a:srgbClr val="FFFFFF"/>
                </a:solidFill>
                <a:latin typeface="Liberation Sans Narrow"/>
                <a:cs typeface="Liberation Sans Narrow"/>
              </a:rPr>
              <a:t>3</a:t>
            </a:r>
            <a:endParaRPr sz="1600">
              <a:latin typeface="Liberation Sans Narrow"/>
              <a:cs typeface="Liberation Sans Narrow"/>
            </a:endParaRPr>
          </a:p>
          <a:p>
            <a:pPr marL="90170">
              <a:lnSpc>
                <a:spcPct val="100000"/>
              </a:lnSpc>
              <a:spcBef>
                <a:spcPts val="40"/>
              </a:spcBef>
            </a:pP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devolved</a:t>
            </a:r>
            <a:endParaRPr sz="1200">
              <a:latin typeface="Carlito"/>
              <a:cs typeface="Carlito"/>
            </a:endParaRPr>
          </a:p>
          <a:p>
            <a:pPr marL="90170">
              <a:lnSpc>
                <a:spcPct val="100000"/>
              </a:lnSpc>
            </a:pPr>
            <a:r>
              <a:rPr sz="1200" b="1" spc="-10" dirty="0">
                <a:solidFill>
                  <a:srgbClr val="FFFFFF"/>
                </a:solidFill>
                <a:latin typeface="Carlito"/>
                <a:cs typeface="Carlito"/>
              </a:rPr>
              <a:t>administrations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04898" y="5283390"/>
            <a:ext cx="2867660" cy="914400"/>
          </a:xfrm>
          <a:prstGeom prst="rect">
            <a:avLst/>
          </a:prstGeom>
          <a:solidFill>
            <a:srgbClr val="EFEFEF"/>
          </a:solidFill>
        </p:spPr>
        <p:txBody>
          <a:bodyPr vert="horz" wrap="square" lIns="0" tIns="1746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375"/>
              </a:spcBef>
            </a:pPr>
            <a:r>
              <a:rPr sz="1200" spc="-10" dirty="0">
                <a:latin typeface="Carlito"/>
                <a:cs typeface="Carlito"/>
              </a:rPr>
              <a:t>Regional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governments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 </a:t>
            </a:r>
            <a:r>
              <a:rPr sz="1200" spc="-25" dirty="0">
                <a:latin typeface="Carlito"/>
                <a:cs typeface="Carlito"/>
              </a:rPr>
              <a:t>UK</a:t>
            </a:r>
            <a:endParaRPr sz="1200">
              <a:latin typeface="Carlito"/>
              <a:cs typeface="Carlito"/>
            </a:endParaRPr>
          </a:p>
          <a:p>
            <a:pPr marL="9017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that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have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been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granted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varying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degrees</a:t>
            </a:r>
            <a:endParaRPr sz="1200">
              <a:latin typeface="Carlito"/>
              <a:cs typeface="Carlito"/>
            </a:endParaRPr>
          </a:p>
          <a:p>
            <a:pPr marL="9017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of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legislative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power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47" name="object 4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5415008" y="5528012"/>
            <a:ext cx="1557690" cy="428833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7627619" y="5578094"/>
            <a:ext cx="1565021" cy="324980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0288820" y="5394474"/>
            <a:ext cx="729543" cy="70057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430007" y="4891379"/>
            <a:ext cx="1960372" cy="212369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0409301" y="4363211"/>
            <a:ext cx="434555" cy="354456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7707883" y="4368126"/>
            <a:ext cx="1400590" cy="336285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5610490" y="4854388"/>
            <a:ext cx="1220702" cy="298920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974713" y="3416820"/>
            <a:ext cx="1208633" cy="295572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5447659" y="3886343"/>
            <a:ext cx="933970" cy="275059"/>
          </a:xfrm>
          <a:prstGeom prst="rect">
            <a:avLst/>
          </a:prstGeom>
        </p:spPr>
      </p:pic>
      <p:pic>
        <p:nvPicPr>
          <p:cNvPr id="56" name="object 56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0497819" y="3417366"/>
            <a:ext cx="811593" cy="302971"/>
          </a:xfrm>
          <a:prstGeom prst="rect">
            <a:avLst/>
          </a:prstGeom>
        </p:spPr>
      </p:pic>
      <p:pic>
        <p:nvPicPr>
          <p:cNvPr id="57" name="object 57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7141336" y="3878986"/>
            <a:ext cx="875474" cy="294106"/>
          </a:xfrm>
          <a:prstGeom prst="rect">
            <a:avLst/>
          </a:prstGeom>
        </p:spPr>
      </p:pic>
      <p:pic>
        <p:nvPicPr>
          <p:cNvPr id="58" name="object 58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0368153" y="3872204"/>
            <a:ext cx="1070952" cy="307619"/>
          </a:xfrm>
          <a:prstGeom prst="rect">
            <a:avLst/>
          </a:prstGeom>
        </p:spPr>
      </p:pic>
      <p:sp>
        <p:nvSpPr>
          <p:cNvPr id="59" name="object 59"/>
          <p:cNvSpPr txBox="1"/>
          <p:nvPr/>
        </p:nvSpPr>
        <p:spPr>
          <a:xfrm>
            <a:off x="444500" y="6260084"/>
            <a:ext cx="6654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Carlito"/>
                <a:cs typeface="Carlito"/>
              </a:rPr>
              <a:t>Source:</a:t>
            </a:r>
            <a:r>
              <a:rPr sz="800" spc="-25" dirty="0">
                <a:latin typeface="Carlito"/>
                <a:cs typeface="Carlito"/>
              </a:rPr>
              <a:t> </a:t>
            </a:r>
            <a:r>
              <a:rPr sz="800" spc="-10" dirty="0">
                <a:latin typeface="Carlito"/>
                <a:cs typeface="Carlito"/>
              </a:rPr>
              <a:t>Gov.UK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085588" y="5254752"/>
            <a:ext cx="6649720" cy="0"/>
          </a:xfrm>
          <a:custGeom>
            <a:avLst/>
            <a:gdLst/>
            <a:ahLst/>
            <a:cxnLst/>
            <a:rect l="l" t="t" r="r" b="b"/>
            <a:pathLst>
              <a:path w="6649720">
                <a:moveTo>
                  <a:pt x="0" y="0"/>
                </a:moveTo>
                <a:lnTo>
                  <a:pt x="6649211" y="0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085588" y="4283202"/>
            <a:ext cx="6649720" cy="0"/>
          </a:xfrm>
          <a:custGeom>
            <a:avLst/>
            <a:gdLst/>
            <a:ahLst/>
            <a:cxnLst/>
            <a:rect l="l" t="t" r="r" b="b"/>
            <a:pathLst>
              <a:path w="6649720">
                <a:moveTo>
                  <a:pt x="0" y="0"/>
                </a:moveTo>
                <a:lnTo>
                  <a:pt x="6649211" y="0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509016" y="2220290"/>
            <a:ext cx="42906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25" dirty="0">
                <a:latin typeface="Carlito"/>
                <a:cs typeface="Carlito"/>
              </a:rPr>
              <a:t>There</a:t>
            </a:r>
            <a:r>
              <a:rPr sz="1000" spc="5" dirty="0">
                <a:latin typeface="Carlito"/>
                <a:cs typeface="Carlito"/>
              </a:rPr>
              <a:t> </a:t>
            </a:r>
            <a:r>
              <a:rPr sz="1000" spc="-20" dirty="0">
                <a:latin typeface="Carlito"/>
                <a:cs typeface="Carlito"/>
              </a:rPr>
              <a:t>are</a:t>
            </a:r>
            <a:r>
              <a:rPr sz="1000" spc="-30" dirty="0">
                <a:latin typeface="Carlito"/>
                <a:cs typeface="Carlito"/>
              </a:rPr>
              <a:t> </a:t>
            </a:r>
            <a:r>
              <a:rPr sz="1000" spc="-25" dirty="0">
                <a:latin typeface="Carlito"/>
                <a:cs typeface="Carlito"/>
              </a:rPr>
              <a:t>other</a:t>
            </a:r>
            <a:r>
              <a:rPr sz="1000" spc="-10" dirty="0">
                <a:latin typeface="Carlito"/>
                <a:cs typeface="Carlito"/>
              </a:rPr>
              <a:t> </a:t>
            </a:r>
            <a:r>
              <a:rPr sz="1000" spc="-30" dirty="0">
                <a:latin typeface="Carlito"/>
                <a:cs typeface="Carlito"/>
              </a:rPr>
              <a:t>organisations</a:t>
            </a:r>
            <a:r>
              <a:rPr sz="1000" dirty="0">
                <a:latin typeface="Carlito"/>
                <a:cs typeface="Carlito"/>
              </a:rPr>
              <a:t> </a:t>
            </a:r>
            <a:r>
              <a:rPr sz="1000" spc="-25" dirty="0">
                <a:latin typeface="Carlito"/>
                <a:cs typeface="Carlito"/>
              </a:rPr>
              <a:t>that</a:t>
            </a:r>
            <a:r>
              <a:rPr sz="1000" spc="-20" dirty="0">
                <a:latin typeface="Carlito"/>
                <a:cs typeface="Carlito"/>
              </a:rPr>
              <a:t> </a:t>
            </a:r>
            <a:r>
              <a:rPr sz="1000" spc="-30" dirty="0">
                <a:latin typeface="Carlito"/>
                <a:cs typeface="Carlito"/>
              </a:rPr>
              <a:t>engage</a:t>
            </a:r>
            <a:r>
              <a:rPr sz="1000" spc="5" dirty="0">
                <a:latin typeface="Carlito"/>
                <a:cs typeface="Carlito"/>
              </a:rPr>
              <a:t> </a:t>
            </a:r>
            <a:r>
              <a:rPr sz="1000" spc="-25" dirty="0">
                <a:latin typeface="Carlito"/>
                <a:cs typeface="Carlito"/>
              </a:rPr>
              <a:t>with</a:t>
            </a:r>
            <a:r>
              <a:rPr sz="1000" spc="-15" dirty="0">
                <a:latin typeface="Carlito"/>
                <a:cs typeface="Carlito"/>
              </a:rPr>
              <a:t> </a:t>
            </a:r>
            <a:r>
              <a:rPr sz="1000" spc="-30" dirty="0">
                <a:latin typeface="Carlito"/>
                <a:cs typeface="Carlito"/>
              </a:rPr>
              <a:t>influencing</a:t>
            </a:r>
            <a:r>
              <a:rPr sz="1000" spc="5" dirty="0">
                <a:latin typeface="Carlito"/>
                <a:cs typeface="Carlito"/>
              </a:rPr>
              <a:t> </a:t>
            </a:r>
            <a:r>
              <a:rPr sz="1000" spc="-30" dirty="0">
                <a:latin typeface="Carlito"/>
                <a:cs typeface="Carlito"/>
              </a:rPr>
              <a:t>government</a:t>
            </a:r>
            <a:r>
              <a:rPr sz="1000" spc="25" dirty="0">
                <a:latin typeface="Carlito"/>
                <a:cs typeface="Carlito"/>
              </a:rPr>
              <a:t> </a:t>
            </a:r>
            <a:r>
              <a:rPr sz="1000" spc="-30" dirty="0">
                <a:latin typeface="Carlito"/>
                <a:cs typeface="Carlito"/>
              </a:rPr>
              <a:t>policy,</a:t>
            </a:r>
            <a:r>
              <a:rPr sz="1000" spc="-25" dirty="0">
                <a:latin typeface="Carlito"/>
                <a:cs typeface="Carlito"/>
              </a:rPr>
              <a:t> e.g.,</a:t>
            </a:r>
            <a:r>
              <a:rPr sz="1000" spc="5" dirty="0">
                <a:latin typeface="Carlito"/>
                <a:cs typeface="Carlito"/>
              </a:rPr>
              <a:t> </a:t>
            </a:r>
            <a:r>
              <a:rPr sz="1000" spc="-25" dirty="0">
                <a:latin typeface="Carlito"/>
                <a:cs typeface="Carlito"/>
              </a:rPr>
              <a:t>GFI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26390" y="1061084"/>
            <a:ext cx="115512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02870" algn="r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002C77"/>
                </a:solidFill>
                <a:latin typeface="Carlito"/>
                <a:cs typeface="Carlito"/>
              </a:rPr>
              <a:t>Main</a:t>
            </a:r>
            <a:r>
              <a:rPr sz="1400" b="1" i="1" spc="-30" dirty="0">
                <a:solidFill>
                  <a:srgbClr val="002C77"/>
                </a:solidFill>
                <a:latin typeface="Carlito"/>
                <a:cs typeface="Carlito"/>
              </a:rPr>
              <a:t> </a:t>
            </a:r>
            <a:r>
              <a:rPr sz="1400" b="1" i="1" dirty="0">
                <a:solidFill>
                  <a:srgbClr val="002C77"/>
                </a:solidFill>
                <a:latin typeface="Carlito"/>
                <a:cs typeface="Carlito"/>
              </a:rPr>
              <a:t>focus</a:t>
            </a:r>
            <a:r>
              <a:rPr sz="1400" b="1" i="1" spc="-40" dirty="0">
                <a:solidFill>
                  <a:srgbClr val="002C77"/>
                </a:solidFill>
                <a:latin typeface="Carlito"/>
                <a:cs typeface="Carlito"/>
              </a:rPr>
              <a:t> </a:t>
            </a:r>
            <a:r>
              <a:rPr sz="1400" b="1" i="1" dirty="0">
                <a:solidFill>
                  <a:srgbClr val="002C77"/>
                </a:solidFill>
                <a:latin typeface="Carlito"/>
                <a:cs typeface="Carlito"/>
              </a:rPr>
              <a:t>of</a:t>
            </a:r>
            <a:r>
              <a:rPr sz="1400" b="1" i="1" spc="-25" dirty="0">
                <a:solidFill>
                  <a:srgbClr val="002C77"/>
                </a:solidFill>
                <a:latin typeface="Carlito"/>
                <a:cs typeface="Carlito"/>
              </a:rPr>
              <a:t> </a:t>
            </a:r>
            <a:r>
              <a:rPr sz="1400" b="1" i="1" dirty="0">
                <a:solidFill>
                  <a:srgbClr val="002C77"/>
                </a:solidFill>
                <a:latin typeface="Carlito"/>
                <a:cs typeface="Carlito"/>
              </a:rPr>
              <a:t>this</a:t>
            </a:r>
            <a:r>
              <a:rPr sz="1400" b="1" i="1" spc="-35" dirty="0">
                <a:solidFill>
                  <a:srgbClr val="002C77"/>
                </a:solidFill>
                <a:latin typeface="Carlito"/>
                <a:cs typeface="Carlito"/>
              </a:rPr>
              <a:t> </a:t>
            </a:r>
            <a:r>
              <a:rPr sz="1400" b="1" i="1" spc="-10" dirty="0">
                <a:solidFill>
                  <a:srgbClr val="002C77"/>
                </a:solidFill>
                <a:latin typeface="Carlito"/>
                <a:cs typeface="Carlito"/>
              </a:rPr>
              <a:t>document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64" name="object 6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50" dirty="0"/>
              <a:t>WHAT</a:t>
            </a:r>
            <a:r>
              <a:rPr spc="-70" dirty="0"/>
              <a:t> </a:t>
            </a:r>
            <a:r>
              <a:rPr spc="-254" dirty="0"/>
              <a:t>ARE</a:t>
            </a:r>
            <a:r>
              <a:rPr spc="-65" dirty="0"/>
              <a:t> </a:t>
            </a:r>
            <a:r>
              <a:rPr spc="-180" dirty="0"/>
              <a:t>THE</a:t>
            </a:r>
            <a:r>
              <a:rPr spc="-55" dirty="0"/>
              <a:t> </a:t>
            </a:r>
            <a:r>
              <a:rPr spc="-175" dirty="0"/>
              <a:t>DIFFERENT</a:t>
            </a:r>
            <a:r>
              <a:rPr spc="-80" dirty="0"/>
              <a:t> </a:t>
            </a:r>
            <a:r>
              <a:rPr spc="-190" dirty="0"/>
              <a:t>TYPES</a:t>
            </a:r>
            <a:r>
              <a:rPr spc="-80" dirty="0"/>
              <a:t> </a:t>
            </a:r>
            <a:r>
              <a:rPr spc="-254" dirty="0"/>
              <a:t>OF</a:t>
            </a:r>
            <a:r>
              <a:rPr spc="-65" dirty="0"/>
              <a:t> </a:t>
            </a:r>
            <a:r>
              <a:rPr spc="-185" dirty="0"/>
              <a:t>GOVERNMENT</a:t>
            </a:r>
            <a:r>
              <a:rPr spc="-65" dirty="0"/>
              <a:t> </a:t>
            </a:r>
            <a:r>
              <a:rPr spc="-170" dirty="0"/>
              <a:t>ORGANISATIONS</a:t>
            </a:r>
            <a:r>
              <a:rPr spc="-65" dirty="0"/>
              <a:t> </a:t>
            </a:r>
            <a:r>
              <a:rPr spc="-10" dirty="0"/>
              <a:t>IN</a:t>
            </a:r>
            <a:r>
              <a:rPr spc="-65" dirty="0"/>
              <a:t> </a:t>
            </a:r>
            <a:r>
              <a:rPr spc="-180" dirty="0"/>
              <a:t>THE</a:t>
            </a:r>
            <a:r>
              <a:rPr spc="-45" dirty="0"/>
              <a:t> </a:t>
            </a:r>
            <a:r>
              <a:rPr spc="-25" dirty="0"/>
              <a:t>UK?</a:t>
            </a:r>
          </a:p>
          <a:p>
            <a:pPr marL="12700">
              <a:lnSpc>
                <a:spcPts val="1860"/>
              </a:lnSpc>
            </a:pPr>
            <a:r>
              <a:rPr sz="1600" b="0" dirty="0">
                <a:latin typeface="Carlito"/>
                <a:cs typeface="Carlito"/>
              </a:rPr>
              <a:t>Public</a:t>
            </a:r>
            <a:r>
              <a:rPr sz="1600" b="0" spc="-5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sector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bodies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in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the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UK</a:t>
            </a:r>
            <a:r>
              <a:rPr sz="1600" b="0" spc="-1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can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broadly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be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categorised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across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5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groups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3155950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0" dirty="0"/>
              <a:t>WHO</a:t>
            </a:r>
            <a:r>
              <a:rPr spc="-60" dirty="0"/>
              <a:t> </a:t>
            </a:r>
            <a:r>
              <a:rPr spc="-185" dirty="0"/>
              <a:t>HOLDS</a:t>
            </a:r>
            <a:r>
              <a:rPr spc="-70" dirty="0"/>
              <a:t> </a:t>
            </a:r>
            <a:r>
              <a:rPr spc="-175" dirty="0"/>
              <a:t>THE</a:t>
            </a:r>
            <a:r>
              <a:rPr spc="-60" dirty="0"/>
              <a:t> </a:t>
            </a:r>
            <a:r>
              <a:rPr spc="-195" dirty="0"/>
              <a:t>POWER?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68716" y="1374394"/>
            <a:ext cx="310959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Key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features</a:t>
            </a:r>
            <a:r>
              <a:rPr sz="1400" b="1" spc="-4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the</a:t>
            </a:r>
            <a:r>
              <a:rPr sz="1400" b="1" spc="-1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“web”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of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UK&amp;I</a:t>
            </a:r>
            <a:r>
              <a:rPr sz="1400" b="1" spc="-15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central government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661145" y="1962404"/>
          <a:ext cx="3050540" cy="3992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5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3455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Centre</a:t>
                      </a:r>
                      <a:r>
                        <a:rPr sz="14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of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the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web: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fast-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paced,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civil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31750" marR="52069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servants</a:t>
                      </a:r>
                      <a:r>
                        <a:rPr sz="14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have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more</a:t>
                      </a:r>
                      <a:r>
                        <a:rPr sz="14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portfolio/greater responsibility.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Where</a:t>
                      </a:r>
                      <a:r>
                        <a:rPr sz="14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“key</a:t>
                      </a:r>
                      <a:r>
                        <a:rPr sz="14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conversations happen”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31750" marR="3429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FCDO’s</a:t>
                      </a:r>
                      <a:r>
                        <a:rPr sz="14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power</a:t>
                      </a:r>
                      <a:r>
                        <a:rPr sz="14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shifts</a:t>
                      </a:r>
                      <a:r>
                        <a:rPr sz="14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depending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on</a:t>
                      </a:r>
                      <a:r>
                        <a:rPr sz="14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the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topic,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but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generally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seen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wield</a:t>
                      </a:r>
                      <a:r>
                        <a:rPr sz="14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greater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control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than</a:t>
                      </a:r>
                      <a:r>
                        <a:rPr sz="14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delivery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departments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1111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63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Delivery</a:t>
                      </a:r>
                      <a:r>
                        <a:rPr sz="14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depts: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perceived</a:t>
                      </a:r>
                      <a:r>
                        <a:rPr sz="14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4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be</a:t>
                      </a:r>
                      <a:r>
                        <a:rPr sz="14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slower-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paced,</a:t>
                      </a:r>
                      <a:r>
                        <a:rPr sz="14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more</a:t>
                      </a:r>
                      <a:r>
                        <a:rPr sz="14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machine-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like;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vulnerable</a:t>
                      </a:r>
                      <a:endParaRPr sz="1400">
                        <a:latin typeface="Carlito"/>
                        <a:cs typeface="Carlito"/>
                      </a:endParaRPr>
                    </a:p>
                    <a:p>
                      <a:pPr marL="31750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organisational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inertia, but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some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teams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buck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that</a:t>
                      </a:r>
                      <a:r>
                        <a:rPr sz="14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trend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133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095">
                <a:tc>
                  <a:txBody>
                    <a:bodyPr/>
                    <a:lstStyle/>
                    <a:p>
                      <a:pPr marL="31750" marR="50800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ALBs:</a:t>
                      </a:r>
                      <a:r>
                        <a:rPr sz="14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considered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4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be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furthest</a:t>
                      </a:r>
                      <a:r>
                        <a:rPr sz="14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removed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from</a:t>
                      </a:r>
                      <a:r>
                        <a:rPr sz="14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policy,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but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also</a:t>
                      </a:r>
                      <a:r>
                        <a:rPr sz="14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closer</a:t>
                      </a:r>
                      <a:r>
                        <a:rPr sz="14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4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10" dirty="0">
                          <a:latin typeface="Carlito"/>
                          <a:cs typeface="Carlito"/>
                        </a:rPr>
                        <a:t>frontline delivery</a:t>
                      </a:r>
                      <a:endParaRPr sz="1400">
                        <a:latin typeface="Carlito"/>
                        <a:cs typeface="Carlito"/>
                      </a:endParaRPr>
                    </a:p>
                  </a:txBody>
                  <a:tcPr marL="0" marR="0" marT="10731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980" y="1927098"/>
            <a:ext cx="228600" cy="2286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412606" y="1928621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980" y="3056382"/>
            <a:ext cx="228600" cy="2286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412606" y="3058159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980" y="4185665"/>
            <a:ext cx="228600" cy="2286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12606" y="4187697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980" y="5314950"/>
            <a:ext cx="228600" cy="22860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8412606" y="5317363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1200">
              <a:latin typeface="Carlito"/>
              <a:cs typeface="Carlito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655631" y="3394011"/>
            <a:ext cx="960755" cy="1008380"/>
            <a:chOff x="3655631" y="3394011"/>
            <a:chExt cx="960755" cy="1008380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12153" y="3618622"/>
              <a:ext cx="835007" cy="47426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660394" y="3398773"/>
              <a:ext cx="951230" cy="998855"/>
            </a:xfrm>
            <a:custGeom>
              <a:avLst/>
              <a:gdLst/>
              <a:ahLst/>
              <a:cxnLst/>
              <a:rect l="l" t="t" r="r" b="b"/>
              <a:pathLst>
                <a:path w="951229" h="998854">
                  <a:moveTo>
                    <a:pt x="476250" y="0"/>
                  </a:moveTo>
                  <a:lnTo>
                    <a:pt x="768350" y="98425"/>
                  </a:lnTo>
                </a:path>
                <a:path w="951229" h="998854">
                  <a:moveTo>
                    <a:pt x="768350" y="98425"/>
                  </a:moveTo>
                  <a:lnTo>
                    <a:pt x="950976" y="346075"/>
                  </a:lnTo>
                </a:path>
                <a:path w="951229" h="998854">
                  <a:moveTo>
                    <a:pt x="950976" y="346075"/>
                  </a:moveTo>
                  <a:lnTo>
                    <a:pt x="950976" y="655701"/>
                  </a:lnTo>
                </a:path>
                <a:path w="951229" h="998854">
                  <a:moveTo>
                    <a:pt x="950976" y="655701"/>
                  </a:moveTo>
                  <a:lnTo>
                    <a:pt x="768350" y="904875"/>
                  </a:lnTo>
                </a:path>
                <a:path w="951229" h="998854">
                  <a:moveTo>
                    <a:pt x="768350" y="904875"/>
                  </a:moveTo>
                  <a:lnTo>
                    <a:pt x="476250" y="998601"/>
                  </a:lnTo>
                </a:path>
                <a:path w="951229" h="998854">
                  <a:moveTo>
                    <a:pt x="476250" y="998601"/>
                  </a:moveTo>
                  <a:lnTo>
                    <a:pt x="180975" y="904875"/>
                  </a:lnTo>
                </a:path>
                <a:path w="951229" h="998854">
                  <a:moveTo>
                    <a:pt x="180975" y="904875"/>
                  </a:moveTo>
                  <a:lnTo>
                    <a:pt x="0" y="655701"/>
                  </a:lnTo>
                </a:path>
                <a:path w="951229" h="998854">
                  <a:moveTo>
                    <a:pt x="0" y="655701"/>
                  </a:moveTo>
                  <a:lnTo>
                    <a:pt x="0" y="346075"/>
                  </a:lnTo>
                </a:path>
                <a:path w="951229" h="998854">
                  <a:moveTo>
                    <a:pt x="0" y="346075"/>
                  </a:moveTo>
                  <a:lnTo>
                    <a:pt x="180975" y="98425"/>
                  </a:lnTo>
                </a:path>
                <a:path w="951229" h="998854">
                  <a:moveTo>
                    <a:pt x="180975" y="98425"/>
                  </a:moveTo>
                  <a:lnTo>
                    <a:pt x="476250" y="0"/>
                  </a:lnTo>
                </a:path>
              </a:pathLst>
            </a:custGeom>
            <a:ln w="952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6404" y="4574565"/>
            <a:ext cx="993343" cy="376148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6404" y="5042090"/>
            <a:ext cx="882548" cy="403034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98793" y="5539270"/>
            <a:ext cx="1225054" cy="42122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98793" y="2579890"/>
            <a:ext cx="805548" cy="585203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98793" y="3256559"/>
            <a:ext cx="953198" cy="492480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6586855" y="2282444"/>
            <a:ext cx="14014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rlito"/>
                <a:cs typeface="Carlito"/>
              </a:rPr>
              <a:t>Delivery</a:t>
            </a:r>
            <a:r>
              <a:rPr sz="1200" b="1" spc="-50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departments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4500" y="1471676"/>
            <a:ext cx="16630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Carlito"/>
                <a:cs typeface="Carlito"/>
              </a:rPr>
              <a:t>ALBs/public-</a:t>
            </a:r>
            <a:r>
              <a:rPr sz="1200" b="1" dirty="0">
                <a:latin typeface="Carlito"/>
                <a:cs typeface="Carlito"/>
              </a:rPr>
              <a:t>facing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bodies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23" name="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7200" y="1769300"/>
            <a:ext cx="347916" cy="440626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57200" y="2301417"/>
            <a:ext cx="850049" cy="24417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57200" y="2641119"/>
            <a:ext cx="850049" cy="398879"/>
          </a:xfrm>
          <a:prstGeom prst="rect">
            <a:avLst/>
          </a:prstGeom>
        </p:spPr>
      </p:pic>
      <p:grpSp>
        <p:nvGrpSpPr>
          <p:cNvPr id="26" name="object 26"/>
          <p:cNvGrpSpPr/>
          <p:nvPr/>
        </p:nvGrpSpPr>
        <p:grpSpPr>
          <a:xfrm>
            <a:off x="419100" y="1363599"/>
            <a:ext cx="7447280" cy="5037455"/>
            <a:chOff x="419100" y="1363599"/>
            <a:chExt cx="7447280" cy="5037455"/>
          </a:xfrm>
        </p:grpSpPr>
        <p:sp>
          <p:nvSpPr>
            <p:cNvPr id="27" name="object 27"/>
            <p:cNvSpPr/>
            <p:nvPr/>
          </p:nvSpPr>
          <p:spPr>
            <a:xfrm>
              <a:off x="1760219" y="1401826"/>
              <a:ext cx="4751705" cy="4994275"/>
            </a:xfrm>
            <a:custGeom>
              <a:avLst/>
              <a:gdLst/>
              <a:ahLst/>
              <a:cxnLst/>
              <a:rect l="l" t="t" r="r" b="b"/>
              <a:pathLst>
                <a:path w="4751705" h="4994275">
                  <a:moveTo>
                    <a:pt x="2376424" y="1496949"/>
                  </a:moveTo>
                  <a:lnTo>
                    <a:pt x="2962275" y="1690624"/>
                  </a:lnTo>
                </a:path>
                <a:path w="4751705" h="4994275">
                  <a:moveTo>
                    <a:pt x="2962275" y="1690624"/>
                  </a:moveTo>
                  <a:lnTo>
                    <a:pt x="3325749" y="2189099"/>
                  </a:lnTo>
                </a:path>
                <a:path w="4751705" h="4994275">
                  <a:moveTo>
                    <a:pt x="3325749" y="2189099"/>
                  </a:moveTo>
                  <a:lnTo>
                    <a:pt x="3325749" y="2806573"/>
                  </a:lnTo>
                </a:path>
                <a:path w="4751705" h="4994275">
                  <a:moveTo>
                    <a:pt x="3325749" y="2806573"/>
                  </a:moveTo>
                  <a:lnTo>
                    <a:pt x="2962275" y="3306699"/>
                  </a:lnTo>
                </a:path>
                <a:path w="4751705" h="4994275">
                  <a:moveTo>
                    <a:pt x="2962275" y="3306699"/>
                  </a:moveTo>
                  <a:lnTo>
                    <a:pt x="2376424" y="3495548"/>
                  </a:lnTo>
                </a:path>
                <a:path w="4751705" h="4994275">
                  <a:moveTo>
                    <a:pt x="2376424" y="3495548"/>
                  </a:moveTo>
                  <a:lnTo>
                    <a:pt x="1787525" y="3306699"/>
                  </a:lnTo>
                </a:path>
                <a:path w="4751705" h="4994275">
                  <a:moveTo>
                    <a:pt x="1787525" y="3306699"/>
                  </a:moveTo>
                  <a:lnTo>
                    <a:pt x="1425575" y="2806573"/>
                  </a:lnTo>
                </a:path>
                <a:path w="4751705" h="4994275">
                  <a:moveTo>
                    <a:pt x="1425575" y="2806573"/>
                  </a:moveTo>
                  <a:lnTo>
                    <a:pt x="1425575" y="2189099"/>
                  </a:lnTo>
                </a:path>
                <a:path w="4751705" h="4994275">
                  <a:moveTo>
                    <a:pt x="1425575" y="2189099"/>
                  </a:moveTo>
                  <a:lnTo>
                    <a:pt x="1787525" y="1690624"/>
                  </a:lnTo>
                </a:path>
                <a:path w="4751705" h="4994275">
                  <a:moveTo>
                    <a:pt x="1787525" y="1690624"/>
                  </a:moveTo>
                  <a:lnTo>
                    <a:pt x="2376424" y="1496949"/>
                  </a:lnTo>
                </a:path>
                <a:path w="4751705" h="4994275">
                  <a:moveTo>
                    <a:pt x="2376424" y="998474"/>
                  </a:moveTo>
                  <a:lnTo>
                    <a:pt x="3255899" y="1285875"/>
                  </a:lnTo>
                </a:path>
                <a:path w="4751705" h="4994275">
                  <a:moveTo>
                    <a:pt x="3255899" y="1285875"/>
                  </a:moveTo>
                  <a:lnTo>
                    <a:pt x="3800475" y="2035048"/>
                  </a:lnTo>
                </a:path>
                <a:path w="4751705" h="4994275">
                  <a:moveTo>
                    <a:pt x="3800475" y="2035048"/>
                  </a:moveTo>
                  <a:lnTo>
                    <a:pt x="3800475" y="2960624"/>
                  </a:lnTo>
                </a:path>
                <a:path w="4751705" h="4994275">
                  <a:moveTo>
                    <a:pt x="3800475" y="2960624"/>
                  </a:moveTo>
                  <a:lnTo>
                    <a:pt x="3255899" y="3711448"/>
                  </a:lnTo>
                </a:path>
                <a:path w="4751705" h="4994275">
                  <a:moveTo>
                    <a:pt x="3255899" y="3711448"/>
                  </a:moveTo>
                  <a:lnTo>
                    <a:pt x="2376424" y="3995674"/>
                  </a:lnTo>
                </a:path>
                <a:path w="4751705" h="4994275">
                  <a:moveTo>
                    <a:pt x="2376424" y="3995674"/>
                  </a:moveTo>
                  <a:lnTo>
                    <a:pt x="1493774" y="3711448"/>
                  </a:lnTo>
                </a:path>
                <a:path w="4751705" h="4994275">
                  <a:moveTo>
                    <a:pt x="1493774" y="3711448"/>
                  </a:moveTo>
                  <a:lnTo>
                    <a:pt x="950849" y="2960624"/>
                  </a:lnTo>
                </a:path>
                <a:path w="4751705" h="4994275">
                  <a:moveTo>
                    <a:pt x="950849" y="2851277"/>
                  </a:moveTo>
                  <a:lnTo>
                    <a:pt x="950849" y="2960624"/>
                  </a:lnTo>
                </a:path>
                <a:path w="4751705" h="4994275">
                  <a:moveTo>
                    <a:pt x="950849" y="2035048"/>
                  </a:moveTo>
                  <a:lnTo>
                    <a:pt x="950849" y="2758944"/>
                  </a:lnTo>
                </a:path>
                <a:path w="4751705" h="4994275">
                  <a:moveTo>
                    <a:pt x="950849" y="2035048"/>
                  </a:moveTo>
                  <a:lnTo>
                    <a:pt x="1493774" y="1285875"/>
                  </a:lnTo>
                </a:path>
                <a:path w="4751705" h="4994275">
                  <a:moveTo>
                    <a:pt x="1493774" y="1285875"/>
                  </a:moveTo>
                  <a:lnTo>
                    <a:pt x="2376424" y="998474"/>
                  </a:lnTo>
                </a:path>
                <a:path w="4751705" h="4994275">
                  <a:moveTo>
                    <a:pt x="2376424" y="498475"/>
                  </a:moveTo>
                  <a:lnTo>
                    <a:pt x="3549650" y="880999"/>
                  </a:lnTo>
                </a:path>
                <a:path w="4751705" h="4994275">
                  <a:moveTo>
                    <a:pt x="3549650" y="880999"/>
                  </a:moveTo>
                  <a:lnTo>
                    <a:pt x="4276725" y="1879473"/>
                  </a:lnTo>
                </a:path>
                <a:path w="4751705" h="4994275">
                  <a:moveTo>
                    <a:pt x="4276725" y="1879473"/>
                  </a:moveTo>
                  <a:lnTo>
                    <a:pt x="4276725" y="3114548"/>
                  </a:lnTo>
                </a:path>
                <a:path w="4751705" h="4994275">
                  <a:moveTo>
                    <a:pt x="4276725" y="3114548"/>
                  </a:moveTo>
                  <a:lnTo>
                    <a:pt x="3549650" y="4114800"/>
                  </a:lnTo>
                </a:path>
                <a:path w="4751705" h="4994275">
                  <a:moveTo>
                    <a:pt x="3549650" y="4114800"/>
                  </a:moveTo>
                  <a:lnTo>
                    <a:pt x="2376424" y="4494149"/>
                  </a:lnTo>
                </a:path>
                <a:path w="4751705" h="4994275">
                  <a:moveTo>
                    <a:pt x="2376424" y="4494149"/>
                  </a:moveTo>
                  <a:lnTo>
                    <a:pt x="1201674" y="4114800"/>
                  </a:lnTo>
                </a:path>
                <a:path w="4751705" h="4994275">
                  <a:moveTo>
                    <a:pt x="1201674" y="4114800"/>
                  </a:moveTo>
                  <a:lnTo>
                    <a:pt x="474599" y="3114548"/>
                  </a:lnTo>
                </a:path>
                <a:path w="4751705" h="4994275">
                  <a:moveTo>
                    <a:pt x="474599" y="2851277"/>
                  </a:moveTo>
                  <a:lnTo>
                    <a:pt x="474599" y="3114548"/>
                  </a:lnTo>
                </a:path>
                <a:path w="4751705" h="4994275">
                  <a:moveTo>
                    <a:pt x="474599" y="1879473"/>
                  </a:moveTo>
                  <a:lnTo>
                    <a:pt x="474599" y="2758944"/>
                  </a:lnTo>
                </a:path>
                <a:path w="4751705" h="4994275">
                  <a:moveTo>
                    <a:pt x="474599" y="1879473"/>
                  </a:moveTo>
                  <a:lnTo>
                    <a:pt x="1201674" y="880999"/>
                  </a:lnTo>
                </a:path>
                <a:path w="4751705" h="4994275">
                  <a:moveTo>
                    <a:pt x="1201674" y="880999"/>
                  </a:moveTo>
                  <a:lnTo>
                    <a:pt x="2376424" y="498475"/>
                  </a:lnTo>
                </a:path>
                <a:path w="4751705" h="4994275">
                  <a:moveTo>
                    <a:pt x="2376424" y="0"/>
                  </a:moveTo>
                  <a:lnTo>
                    <a:pt x="3843274" y="476250"/>
                  </a:lnTo>
                </a:path>
                <a:path w="4751705" h="4994275">
                  <a:moveTo>
                    <a:pt x="3843274" y="476250"/>
                  </a:moveTo>
                  <a:lnTo>
                    <a:pt x="4751324" y="1725549"/>
                  </a:lnTo>
                </a:path>
                <a:path w="4751705" h="4994275">
                  <a:moveTo>
                    <a:pt x="4751324" y="1725549"/>
                  </a:moveTo>
                  <a:lnTo>
                    <a:pt x="4751324" y="3270123"/>
                  </a:lnTo>
                </a:path>
                <a:path w="4751705" h="4994275">
                  <a:moveTo>
                    <a:pt x="4751324" y="3270123"/>
                  </a:moveTo>
                  <a:lnTo>
                    <a:pt x="3843274" y="4517961"/>
                  </a:lnTo>
                </a:path>
                <a:path w="4751705" h="4994275">
                  <a:moveTo>
                    <a:pt x="3843274" y="4517961"/>
                  </a:moveTo>
                  <a:lnTo>
                    <a:pt x="2376424" y="4994211"/>
                  </a:lnTo>
                </a:path>
                <a:path w="4751705" h="4994275">
                  <a:moveTo>
                    <a:pt x="2376424" y="4994211"/>
                  </a:moveTo>
                  <a:lnTo>
                    <a:pt x="908050" y="4517961"/>
                  </a:lnTo>
                </a:path>
                <a:path w="4751705" h="4994275">
                  <a:moveTo>
                    <a:pt x="908050" y="4517961"/>
                  </a:moveTo>
                  <a:lnTo>
                    <a:pt x="0" y="3270123"/>
                  </a:lnTo>
                </a:path>
                <a:path w="4751705" h="4994275">
                  <a:moveTo>
                    <a:pt x="0" y="2851277"/>
                  </a:moveTo>
                  <a:lnTo>
                    <a:pt x="0" y="3270123"/>
                  </a:lnTo>
                </a:path>
                <a:path w="4751705" h="4994275">
                  <a:moveTo>
                    <a:pt x="0" y="1725549"/>
                  </a:moveTo>
                  <a:lnTo>
                    <a:pt x="0" y="2758944"/>
                  </a:lnTo>
                </a:path>
                <a:path w="4751705" h="4994275">
                  <a:moveTo>
                    <a:pt x="0" y="1725549"/>
                  </a:moveTo>
                  <a:lnTo>
                    <a:pt x="908050" y="476250"/>
                  </a:lnTo>
                </a:path>
                <a:path w="4751705" h="4994275">
                  <a:moveTo>
                    <a:pt x="908050" y="476250"/>
                  </a:moveTo>
                  <a:lnTo>
                    <a:pt x="2376424" y="0"/>
                  </a:lnTo>
                </a:path>
              </a:pathLst>
            </a:custGeom>
            <a:ln w="952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19100" y="1363599"/>
              <a:ext cx="3717925" cy="76200"/>
            </a:xfrm>
            <a:custGeom>
              <a:avLst/>
              <a:gdLst/>
              <a:ahLst/>
              <a:cxnLst/>
              <a:rect l="l" t="t" r="r" b="b"/>
              <a:pathLst>
                <a:path w="3717925" h="76200">
                  <a:moveTo>
                    <a:pt x="38100" y="0"/>
                  </a:moveTo>
                  <a:lnTo>
                    <a:pt x="23268" y="3006"/>
                  </a:lnTo>
                  <a:lnTo>
                    <a:pt x="11158" y="11191"/>
                  </a:lnTo>
                  <a:lnTo>
                    <a:pt x="2993" y="23306"/>
                  </a:lnTo>
                  <a:lnTo>
                    <a:pt x="0" y="38100"/>
                  </a:lnTo>
                  <a:lnTo>
                    <a:pt x="2993" y="52947"/>
                  </a:lnTo>
                  <a:lnTo>
                    <a:pt x="11158" y="65055"/>
                  </a:lnTo>
                  <a:lnTo>
                    <a:pt x="23268" y="73211"/>
                  </a:lnTo>
                  <a:lnTo>
                    <a:pt x="38100" y="76200"/>
                  </a:lnTo>
                  <a:lnTo>
                    <a:pt x="52931" y="73211"/>
                  </a:lnTo>
                  <a:lnTo>
                    <a:pt x="65041" y="65055"/>
                  </a:lnTo>
                  <a:lnTo>
                    <a:pt x="73206" y="52947"/>
                  </a:lnTo>
                  <a:lnTo>
                    <a:pt x="75226" y="42925"/>
                  </a:lnTo>
                  <a:lnTo>
                    <a:pt x="38100" y="42925"/>
                  </a:lnTo>
                  <a:lnTo>
                    <a:pt x="38100" y="33400"/>
                  </a:lnTo>
                  <a:lnTo>
                    <a:pt x="75249" y="33400"/>
                  </a:lnTo>
                  <a:lnTo>
                    <a:pt x="73206" y="23306"/>
                  </a:lnTo>
                  <a:lnTo>
                    <a:pt x="65041" y="11191"/>
                  </a:lnTo>
                  <a:lnTo>
                    <a:pt x="52931" y="3006"/>
                  </a:lnTo>
                  <a:lnTo>
                    <a:pt x="38100" y="0"/>
                  </a:lnTo>
                  <a:close/>
                </a:path>
                <a:path w="3717925" h="76200">
                  <a:moveTo>
                    <a:pt x="75249" y="33400"/>
                  </a:moveTo>
                  <a:lnTo>
                    <a:pt x="38100" y="33400"/>
                  </a:lnTo>
                  <a:lnTo>
                    <a:pt x="38100" y="42925"/>
                  </a:lnTo>
                  <a:lnTo>
                    <a:pt x="75226" y="42925"/>
                  </a:lnTo>
                  <a:lnTo>
                    <a:pt x="76200" y="38100"/>
                  </a:lnTo>
                  <a:lnTo>
                    <a:pt x="75249" y="33400"/>
                  </a:lnTo>
                  <a:close/>
                </a:path>
                <a:path w="3717925" h="76200">
                  <a:moveTo>
                    <a:pt x="3717544" y="33400"/>
                  </a:moveTo>
                  <a:lnTo>
                    <a:pt x="75249" y="33400"/>
                  </a:lnTo>
                  <a:lnTo>
                    <a:pt x="76200" y="38100"/>
                  </a:lnTo>
                  <a:lnTo>
                    <a:pt x="75226" y="42925"/>
                  </a:lnTo>
                  <a:lnTo>
                    <a:pt x="3717544" y="42925"/>
                  </a:lnTo>
                  <a:lnTo>
                    <a:pt x="3717544" y="33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065903" y="1846198"/>
              <a:ext cx="1516380" cy="92710"/>
            </a:xfrm>
            <a:custGeom>
              <a:avLst/>
              <a:gdLst/>
              <a:ahLst/>
              <a:cxnLst/>
              <a:rect l="l" t="t" r="r" b="b"/>
              <a:pathLst>
                <a:path w="1516379" h="92710">
                  <a:moveTo>
                    <a:pt x="92329" y="0"/>
                  </a:moveTo>
                  <a:lnTo>
                    <a:pt x="0" y="0"/>
                  </a:lnTo>
                  <a:lnTo>
                    <a:pt x="0" y="92329"/>
                  </a:lnTo>
                  <a:lnTo>
                    <a:pt x="92329" y="92329"/>
                  </a:lnTo>
                  <a:lnTo>
                    <a:pt x="92329" y="0"/>
                  </a:lnTo>
                  <a:close/>
                </a:path>
                <a:path w="1516379" h="92710">
                  <a:moveTo>
                    <a:pt x="566928" y="0"/>
                  </a:moveTo>
                  <a:lnTo>
                    <a:pt x="474599" y="0"/>
                  </a:lnTo>
                  <a:lnTo>
                    <a:pt x="474599" y="92329"/>
                  </a:lnTo>
                  <a:lnTo>
                    <a:pt x="566928" y="92329"/>
                  </a:lnTo>
                  <a:lnTo>
                    <a:pt x="566928" y="0"/>
                  </a:lnTo>
                  <a:close/>
                </a:path>
                <a:path w="1516379" h="92710">
                  <a:moveTo>
                    <a:pt x="1041654" y="0"/>
                  </a:moveTo>
                  <a:lnTo>
                    <a:pt x="949325" y="0"/>
                  </a:lnTo>
                  <a:lnTo>
                    <a:pt x="949325" y="92329"/>
                  </a:lnTo>
                  <a:lnTo>
                    <a:pt x="1041654" y="92329"/>
                  </a:lnTo>
                  <a:lnTo>
                    <a:pt x="1041654" y="0"/>
                  </a:lnTo>
                  <a:close/>
                </a:path>
                <a:path w="1516379" h="92710">
                  <a:moveTo>
                    <a:pt x="1516253" y="0"/>
                  </a:moveTo>
                  <a:lnTo>
                    <a:pt x="1423924" y="0"/>
                  </a:lnTo>
                  <a:lnTo>
                    <a:pt x="1423924" y="92329"/>
                  </a:lnTo>
                  <a:lnTo>
                    <a:pt x="1516253" y="92329"/>
                  </a:lnTo>
                  <a:lnTo>
                    <a:pt x="15162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19100" y="1845690"/>
              <a:ext cx="7447280" cy="2399665"/>
            </a:xfrm>
            <a:custGeom>
              <a:avLst/>
              <a:gdLst/>
              <a:ahLst/>
              <a:cxnLst/>
              <a:rect l="l" t="t" r="r" b="b"/>
              <a:pathLst>
                <a:path w="7447280" h="2399665">
                  <a:moveTo>
                    <a:pt x="2762758" y="2356485"/>
                  </a:moveTo>
                  <a:lnTo>
                    <a:pt x="75222" y="2356485"/>
                  </a:lnTo>
                  <a:lnTo>
                    <a:pt x="73202" y="2346464"/>
                  </a:lnTo>
                  <a:lnTo>
                    <a:pt x="65036" y="2334361"/>
                  </a:lnTo>
                  <a:lnTo>
                    <a:pt x="52920" y="2326208"/>
                  </a:lnTo>
                  <a:lnTo>
                    <a:pt x="38100" y="2323211"/>
                  </a:lnTo>
                  <a:lnTo>
                    <a:pt x="23266" y="2326208"/>
                  </a:lnTo>
                  <a:lnTo>
                    <a:pt x="11150" y="2334361"/>
                  </a:lnTo>
                  <a:lnTo>
                    <a:pt x="2984" y="2346464"/>
                  </a:lnTo>
                  <a:lnTo>
                    <a:pt x="0" y="2361311"/>
                  </a:lnTo>
                  <a:lnTo>
                    <a:pt x="2984" y="2376170"/>
                  </a:lnTo>
                  <a:lnTo>
                    <a:pt x="11150" y="2388273"/>
                  </a:lnTo>
                  <a:lnTo>
                    <a:pt x="23266" y="2396426"/>
                  </a:lnTo>
                  <a:lnTo>
                    <a:pt x="38100" y="2399411"/>
                  </a:lnTo>
                  <a:lnTo>
                    <a:pt x="52920" y="2396426"/>
                  </a:lnTo>
                  <a:lnTo>
                    <a:pt x="65036" y="2388273"/>
                  </a:lnTo>
                  <a:lnTo>
                    <a:pt x="73202" y="2376170"/>
                  </a:lnTo>
                  <a:lnTo>
                    <a:pt x="75247" y="2366010"/>
                  </a:lnTo>
                  <a:lnTo>
                    <a:pt x="2762758" y="2366010"/>
                  </a:lnTo>
                  <a:lnTo>
                    <a:pt x="2762758" y="2356485"/>
                  </a:lnTo>
                  <a:close/>
                </a:path>
                <a:path w="7447280" h="2399665">
                  <a:moveTo>
                    <a:pt x="7446899" y="38100"/>
                  </a:moveTo>
                  <a:lnTo>
                    <a:pt x="7423582" y="2997"/>
                  </a:lnTo>
                  <a:lnTo>
                    <a:pt x="7408799" y="0"/>
                  </a:lnTo>
                  <a:lnTo>
                    <a:pt x="7393940" y="3073"/>
                  </a:lnTo>
                  <a:lnTo>
                    <a:pt x="7381837" y="11264"/>
                  </a:lnTo>
                  <a:lnTo>
                    <a:pt x="7373683" y="23380"/>
                  </a:lnTo>
                  <a:lnTo>
                    <a:pt x="7371651" y="33489"/>
                  </a:lnTo>
                  <a:lnTo>
                    <a:pt x="3717544" y="41783"/>
                  </a:lnTo>
                  <a:lnTo>
                    <a:pt x="3717544" y="51308"/>
                  </a:lnTo>
                  <a:lnTo>
                    <a:pt x="7371677" y="43014"/>
                  </a:lnTo>
                  <a:lnTo>
                    <a:pt x="7373760" y="53073"/>
                  </a:lnTo>
                  <a:lnTo>
                    <a:pt x="7381951" y="65176"/>
                  </a:lnTo>
                  <a:lnTo>
                    <a:pt x="7394067" y="73291"/>
                  </a:lnTo>
                  <a:lnTo>
                    <a:pt x="7408926" y="76200"/>
                  </a:lnTo>
                  <a:lnTo>
                    <a:pt x="7423759" y="73202"/>
                  </a:lnTo>
                  <a:lnTo>
                    <a:pt x="7435863" y="65011"/>
                  </a:lnTo>
                  <a:lnTo>
                    <a:pt x="7443978" y="52895"/>
                  </a:lnTo>
                  <a:lnTo>
                    <a:pt x="7446899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555361" y="5075174"/>
              <a:ext cx="673735" cy="92710"/>
            </a:xfrm>
            <a:custGeom>
              <a:avLst/>
              <a:gdLst/>
              <a:ahLst/>
              <a:cxnLst/>
              <a:rect l="l" t="t" r="r" b="b"/>
              <a:pathLst>
                <a:path w="673735" h="92710">
                  <a:moveTo>
                    <a:pt x="92329" y="0"/>
                  </a:moveTo>
                  <a:lnTo>
                    <a:pt x="0" y="0"/>
                  </a:lnTo>
                  <a:lnTo>
                    <a:pt x="0" y="92329"/>
                  </a:lnTo>
                  <a:lnTo>
                    <a:pt x="92329" y="92329"/>
                  </a:lnTo>
                  <a:lnTo>
                    <a:pt x="92329" y="0"/>
                  </a:lnTo>
                  <a:close/>
                </a:path>
                <a:path w="673735" h="92710">
                  <a:moveTo>
                    <a:pt x="673481" y="0"/>
                  </a:moveTo>
                  <a:lnTo>
                    <a:pt x="581152" y="0"/>
                  </a:lnTo>
                  <a:lnTo>
                    <a:pt x="581152" y="92329"/>
                  </a:lnTo>
                  <a:lnTo>
                    <a:pt x="673481" y="92329"/>
                  </a:lnTo>
                  <a:lnTo>
                    <a:pt x="67348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014467" y="5089652"/>
              <a:ext cx="2851785" cy="76200"/>
            </a:xfrm>
            <a:custGeom>
              <a:avLst/>
              <a:gdLst/>
              <a:ahLst/>
              <a:cxnLst/>
              <a:rect l="l" t="t" r="r" b="b"/>
              <a:pathLst>
                <a:path w="2851784" h="76200">
                  <a:moveTo>
                    <a:pt x="2813685" y="0"/>
                  </a:moveTo>
                  <a:lnTo>
                    <a:pt x="2798816" y="2968"/>
                  </a:lnTo>
                  <a:lnTo>
                    <a:pt x="2786649" y="11080"/>
                  </a:lnTo>
                  <a:lnTo>
                    <a:pt x="2778412" y="23145"/>
                  </a:lnTo>
                  <a:lnTo>
                    <a:pt x="2776317" y="33227"/>
                  </a:lnTo>
                  <a:lnTo>
                    <a:pt x="2813558" y="33400"/>
                  </a:lnTo>
                  <a:lnTo>
                    <a:pt x="2813431" y="42925"/>
                  </a:lnTo>
                  <a:lnTo>
                    <a:pt x="2776320" y="42925"/>
                  </a:lnTo>
                  <a:lnTo>
                    <a:pt x="2778299" y="52839"/>
                  </a:lnTo>
                  <a:lnTo>
                    <a:pt x="2786411" y="64992"/>
                  </a:lnTo>
                  <a:lnTo>
                    <a:pt x="2798476" y="73191"/>
                  </a:lnTo>
                  <a:lnTo>
                    <a:pt x="2813304" y="76200"/>
                  </a:lnTo>
                  <a:lnTo>
                    <a:pt x="2828170" y="73286"/>
                  </a:lnTo>
                  <a:lnTo>
                    <a:pt x="2840323" y="65182"/>
                  </a:lnTo>
                  <a:lnTo>
                    <a:pt x="2848522" y="53125"/>
                  </a:lnTo>
                  <a:lnTo>
                    <a:pt x="2850599" y="42925"/>
                  </a:lnTo>
                  <a:lnTo>
                    <a:pt x="2813431" y="42925"/>
                  </a:lnTo>
                  <a:lnTo>
                    <a:pt x="2850635" y="42753"/>
                  </a:lnTo>
                  <a:lnTo>
                    <a:pt x="2851531" y="38354"/>
                  </a:lnTo>
                  <a:lnTo>
                    <a:pt x="2848635" y="23485"/>
                  </a:lnTo>
                  <a:lnTo>
                    <a:pt x="2840561" y="11318"/>
                  </a:lnTo>
                  <a:lnTo>
                    <a:pt x="2828510" y="3081"/>
                  </a:lnTo>
                  <a:lnTo>
                    <a:pt x="2813685" y="0"/>
                  </a:lnTo>
                  <a:close/>
                </a:path>
                <a:path w="2851784" h="76200">
                  <a:moveTo>
                    <a:pt x="2776317" y="33227"/>
                  </a:moveTo>
                  <a:lnTo>
                    <a:pt x="2775331" y="37973"/>
                  </a:lnTo>
                  <a:lnTo>
                    <a:pt x="2776285" y="42753"/>
                  </a:lnTo>
                  <a:lnTo>
                    <a:pt x="2813431" y="42925"/>
                  </a:lnTo>
                  <a:lnTo>
                    <a:pt x="2813558" y="33400"/>
                  </a:lnTo>
                  <a:lnTo>
                    <a:pt x="2776317" y="33227"/>
                  </a:lnTo>
                  <a:close/>
                </a:path>
                <a:path w="2851784" h="76200">
                  <a:moveTo>
                    <a:pt x="0" y="20320"/>
                  </a:moveTo>
                  <a:lnTo>
                    <a:pt x="0" y="29845"/>
                  </a:lnTo>
                  <a:lnTo>
                    <a:pt x="2776285" y="42753"/>
                  </a:lnTo>
                  <a:lnTo>
                    <a:pt x="2775331" y="37973"/>
                  </a:lnTo>
                  <a:lnTo>
                    <a:pt x="2776317" y="33227"/>
                  </a:lnTo>
                  <a:lnTo>
                    <a:pt x="0" y="203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98792" y="5219191"/>
              <a:ext cx="228600" cy="228599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6662166" y="522160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35" name="object 3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8793" y="1983739"/>
            <a:ext cx="228600" cy="228600"/>
          </a:xfrm>
          <a:prstGeom prst="rect">
            <a:avLst/>
          </a:prstGeom>
        </p:spPr>
      </p:pic>
      <p:sp>
        <p:nvSpPr>
          <p:cNvPr id="36" name="object 36"/>
          <p:cNvSpPr txBox="1"/>
          <p:nvPr/>
        </p:nvSpPr>
        <p:spPr>
          <a:xfrm>
            <a:off x="6662166" y="198526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1200">
              <a:latin typeface="Carlito"/>
              <a:cs typeface="Carlito"/>
            </a:endParaRPr>
          </a:p>
        </p:txBody>
      </p:sp>
      <p:pic>
        <p:nvPicPr>
          <p:cNvPr id="37" name="object 3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60819" y="4298441"/>
            <a:ext cx="228600" cy="228600"/>
          </a:xfrm>
          <a:prstGeom prst="rect">
            <a:avLst/>
          </a:prstGeom>
        </p:spPr>
      </p:pic>
      <p:sp>
        <p:nvSpPr>
          <p:cNvPr id="38" name="object 38"/>
          <p:cNvSpPr txBox="1"/>
          <p:nvPr/>
        </p:nvSpPr>
        <p:spPr>
          <a:xfrm>
            <a:off x="423468" y="4300473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879549"/>
            <a:ext cx="2088514" cy="576580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170180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1340"/>
              </a:spcBef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Policy-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facing</a:t>
            </a:r>
            <a:r>
              <a:rPr sz="1400" b="1" spc="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directorates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54629" y="1879549"/>
            <a:ext cx="2088514" cy="576580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63500" rIns="0" bIns="0" rtlCol="0">
            <a:spAutoFit/>
          </a:bodyPr>
          <a:lstStyle/>
          <a:p>
            <a:pPr marL="537210" marR="375285" indent="-152400">
              <a:lnSpc>
                <a:spcPct val="100000"/>
              </a:lnSpc>
              <a:spcBef>
                <a:spcPts val="500"/>
              </a:spcBef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Department-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wide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strategy</a:t>
            </a:r>
            <a:r>
              <a:rPr sz="14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units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54629" y="2455545"/>
            <a:ext cx="2088514" cy="3181350"/>
          </a:xfrm>
          <a:custGeom>
            <a:avLst/>
            <a:gdLst/>
            <a:ahLst/>
            <a:cxnLst/>
            <a:rect l="l" t="t" r="r" b="b"/>
            <a:pathLst>
              <a:path w="2088514" h="3181350">
                <a:moveTo>
                  <a:pt x="2088007" y="0"/>
                </a:moveTo>
                <a:lnTo>
                  <a:pt x="0" y="0"/>
                </a:lnTo>
                <a:lnTo>
                  <a:pt x="0" y="3181222"/>
                </a:lnTo>
                <a:lnTo>
                  <a:pt x="2088007" y="3181222"/>
                </a:lnTo>
                <a:lnTo>
                  <a:pt x="2088007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54629" y="2846070"/>
            <a:ext cx="2088514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620" marR="13144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Formulate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coordinate</a:t>
            </a:r>
            <a:r>
              <a:rPr sz="1200" spc="5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overall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strategic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direction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department,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aligning departmental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objectives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with </a:t>
            </a:r>
            <a:r>
              <a:rPr sz="1200" spc="-10" dirty="0">
                <a:latin typeface="Carlito"/>
                <a:cs typeface="Carlito"/>
              </a:rPr>
              <a:t>government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priorities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25" dirty="0">
                <a:latin typeface="Carlito"/>
                <a:cs typeface="Carlito"/>
              </a:rPr>
              <a:t>and </a:t>
            </a:r>
            <a:r>
              <a:rPr sz="1200" dirty="0">
                <a:latin typeface="Carlito"/>
                <a:cs typeface="Carlito"/>
              </a:rPr>
              <a:t>assess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long-</a:t>
            </a:r>
            <a:r>
              <a:rPr sz="1200" dirty="0">
                <a:latin typeface="Carlito"/>
                <a:cs typeface="Carlito"/>
              </a:rPr>
              <a:t>term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challenges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2455545"/>
            <a:ext cx="2088514" cy="3181350"/>
          </a:xfrm>
          <a:custGeom>
            <a:avLst/>
            <a:gdLst/>
            <a:ahLst/>
            <a:cxnLst/>
            <a:rect l="l" t="t" r="r" b="b"/>
            <a:pathLst>
              <a:path w="2088514" h="3181350">
                <a:moveTo>
                  <a:pt x="2088007" y="0"/>
                </a:moveTo>
                <a:lnTo>
                  <a:pt x="0" y="0"/>
                </a:lnTo>
                <a:lnTo>
                  <a:pt x="0" y="3181222"/>
                </a:lnTo>
                <a:lnTo>
                  <a:pt x="2088007" y="3181222"/>
                </a:lnTo>
                <a:lnTo>
                  <a:pt x="2088007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7200" y="2846070"/>
            <a:ext cx="2088514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1615" marR="215265" indent="9588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Carlito"/>
                <a:cs typeface="Carlito"/>
              </a:rPr>
              <a:t>Specialised</a:t>
            </a:r>
            <a:r>
              <a:rPr sz="1200" dirty="0">
                <a:latin typeface="Carlito"/>
                <a:cs typeface="Carlito"/>
              </a:rPr>
              <a:t> units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within</a:t>
            </a:r>
            <a:r>
              <a:rPr sz="1200" spc="5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 department</a:t>
            </a:r>
            <a:endParaRPr sz="1200">
              <a:latin typeface="Carlito"/>
              <a:cs typeface="Carlito"/>
            </a:endParaRPr>
          </a:p>
          <a:p>
            <a:pPr marL="191135" marR="186055" indent="158115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that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focus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on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ensuring </a:t>
            </a:r>
            <a:r>
              <a:rPr sz="1200" dirty="0">
                <a:latin typeface="Carlito"/>
                <a:cs typeface="Carlito"/>
              </a:rPr>
              <a:t>that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there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is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 “big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picture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coordinated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approach” </a:t>
            </a:r>
            <a:r>
              <a:rPr sz="1200" dirty="0">
                <a:latin typeface="Carlito"/>
                <a:cs typeface="Carlito"/>
              </a:rPr>
              <a:t>to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policy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making,</a:t>
            </a:r>
            <a:r>
              <a:rPr sz="1200" spc="-10" dirty="0">
                <a:latin typeface="Carlito"/>
                <a:cs typeface="Carlito"/>
              </a:rPr>
              <a:t> delivery</a:t>
            </a:r>
            <a:endParaRPr sz="1200">
              <a:latin typeface="Carlito"/>
              <a:cs typeface="Carlito"/>
            </a:endParaRPr>
          </a:p>
          <a:p>
            <a:pPr marL="34671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and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financial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decisions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52059" y="1879549"/>
            <a:ext cx="2088514" cy="576580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170180" rIns="0" bIns="0" rtlCol="0">
            <a:spAutoFit/>
          </a:bodyPr>
          <a:lstStyle/>
          <a:p>
            <a:pPr marL="245110">
              <a:lnSpc>
                <a:spcPct val="100000"/>
              </a:lnSpc>
              <a:spcBef>
                <a:spcPts val="1340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Priority</a:t>
            </a:r>
            <a:r>
              <a:rPr sz="1400" b="1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projects</a:t>
            </a:r>
            <a:r>
              <a:rPr sz="14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units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49363" y="1879549"/>
            <a:ext cx="2088514" cy="576580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170180" rIns="0" bIns="0" rtlCol="0">
            <a:spAutoFit/>
          </a:bodyPr>
          <a:lstStyle/>
          <a:p>
            <a:pPr marL="237490">
              <a:lnSpc>
                <a:spcPct val="100000"/>
              </a:lnSpc>
              <a:spcBef>
                <a:spcPts val="1340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Corporate</a:t>
            </a:r>
            <a:r>
              <a:rPr sz="14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directorate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052059" y="2455545"/>
            <a:ext cx="2088514" cy="3181350"/>
          </a:xfrm>
          <a:custGeom>
            <a:avLst/>
            <a:gdLst/>
            <a:ahLst/>
            <a:cxnLst/>
            <a:rect l="l" t="t" r="r" b="b"/>
            <a:pathLst>
              <a:path w="2088515" h="3181350">
                <a:moveTo>
                  <a:pt x="2088007" y="0"/>
                </a:moveTo>
                <a:lnTo>
                  <a:pt x="0" y="0"/>
                </a:lnTo>
                <a:lnTo>
                  <a:pt x="0" y="3181222"/>
                </a:lnTo>
                <a:lnTo>
                  <a:pt x="2088007" y="3181222"/>
                </a:lnTo>
                <a:lnTo>
                  <a:pt x="2088007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052059" y="2846070"/>
            <a:ext cx="2088514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5130" marR="273050" indent="-1270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Manage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deliver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high </a:t>
            </a:r>
            <a:r>
              <a:rPr sz="1200" b="1" dirty="0">
                <a:latin typeface="Carlito"/>
                <a:cs typeface="Carlito"/>
              </a:rPr>
              <a:t>priority</a:t>
            </a:r>
            <a:r>
              <a:rPr sz="1200" b="1" spc="-4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key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projects </a:t>
            </a:r>
            <a:r>
              <a:rPr sz="1200" dirty="0">
                <a:latin typeface="Carlito"/>
                <a:cs typeface="Carlito"/>
              </a:rPr>
              <a:t>for the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government,</a:t>
            </a:r>
            <a:endParaRPr sz="1200">
              <a:latin typeface="Carlito"/>
              <a:cs typeface="Carlito"/>
            </a:endParaRPr>
          </a:p>
          <a:p>
            <a:pPr marL="162560" marR="156845" indent="-1905" algn="ctr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e.g.,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support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for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unexpected </a:t>
            </a:r>
            <a:r>
              <a:rPr sz="1200" dirty="0">
                <a:latin typeface="Carlito"/>
                <a:cs typeface="Carlito"/>
              </a:rPr>
              <a:t>events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such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as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Ukraine, </a:t>
            </a:r>
            <a:r>
              <a:rPr sz="1200" dirty="0">
                <a:latin typeface="Carlito"/>
                <a:cs typeface="Carlito"/>
              </a:rPr>
              <a:t>overseeing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project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planning, </a:t>
            </a:r>
            <a:r>
              <a:rPr sz="1200" dirty="0">
                <a:latin typeface="Carlito"/>
                <a:cs typeface="Carlito"/>
              </a:rPr>
              <a:t>strategy,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execution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349363" y="2455545"/>
            <a:ext cx="2088514" cy="3181350"/>
          </a:xfrm>
          <a:custGeom>
            <a:avLst/>
            <a:gdLst/>
            <a:ahLst/>
            <a:cxnLst/>
            <a:rect l="l" t="t" r="r" b="b"/>
            <a:pathLst>
              <a:path w="2088515" h="3181350">
                <a:moveTo>
                  <a:pt x="2088006" y="0"/>
                </a:moveTo>
                <a:lnTo>
                  <a:pt x="0" y="0"/>
                </a:lnTo>
                <a:lnTo>
                  <a:pt x="0" y="3181222"/>
                </a:lnTo>
                <a:lnTo>
                  <a:pt x="2088006" y="3181222"/>
                </a:lnTo>
                <a:lnTo>
                  <a:pt x="2088006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349363" y="2846070"/>
            <a:ext cx="208851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89535" indent="-1524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latin typeface="Carlito"/>
                <a:cs typeface="Carlito"/>
              </a:rPr>
              <a:t>Administrative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10" dirty="0">
                <a:latin typeface="Carlito"/>
                <a:cs typeface="Carlito"/>
              </a:rPr>
              <a:t> operational aspects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governments</a:t>
            </a:r>
            <a:r>
              <a:rPr sz="1200" spc="50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e.g.,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HR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Finance,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legal</a:t>
            </a:r>
            <a:endParaRPr sz="1200">
              <a:latin typeface="Carlito"/>
              <a:cs typeface="Carlito"/>
            </a:endParaRPr>
          </a:p>
          <a:p>
            <a:pPr marL="496570" marR="367665" indent="-119380">
              <a:lnSpc>
                <a:spcPct val="100000"/>
              </a:lnSpc>
            </a:pPr>
            <a:r>
              <a:rPr sz="1200" spc="-20" dirty="0">
                <a:latin typeface="Carlito"/>
                <a:cs typeface="Carlito"/>
              </a:rPr>
              <a:t>advisers,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commercial/ </a:t>
            </a:r>
            <a:r>
              <a:rPr sz="1200" spc="-20" dirty="0">
                <a:latin typeface="Carlito"/>
                <a:cs typeface="Carlito"/>
              </a:rPr>
              <a:t>procurement,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etc.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646793" y="1879549"/>
            <a:ext cx="2088514" cy="576580"/>
          </a:xfrm>
          <a:prstGeom prst="rect">
            <a:avLst/>
          </a:prstGeom>
          <a:solidFill>
            <a:srgbClr val="002C77"/>
          </a:solidFill>
        </p:spPr>
        <p:txBody>
          <a:bodyPr vert="horz" wrap="square" lIns="0" tIns="635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0"/>
              </a:spcBef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Ministerial</a:t>
            </a:r>
            <a:endParaRPr sz="1400">
              <a:latin typeface="Carlito"/>
              <a:cs typeface="Carlito"/>
            </a:endParaRPr>
          </a:p>
          <a:p>
            <a:pPr marL="1270"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communications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646793" y="2455545"/>
            <a:ext cx="2088514" cy="3181350"/>
          </a:xfrm>
          <a:custGeom>
            <a:avLst/>
            <a:gdLst/>
            <a:ahLst/>
            <a:cxnLst/>
            <a:rect l="l" t="t" r="r" b="b"/>
            <a:pathLst>
              <a:path w="2088515" h="3181350">
                <a:moveTo>
                  <a:pt x="2088006" y="0"/>
                </a:moveTo>
                <a:lnTo>
                  <a:pt x="0" y="0"/>
                </a:lnTo>
                <a:lnTo>
                  <a:pt x="0" y="3181222"/>
                </a:lnTo>
                <a:lnTo>
                  <a:pt x="2088006" y="3181222"/>
                </a:lnTo>
                <a:lnTo>
                  <a:pt x="2088006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9735057" y="2846070"/>
            <a:ext cx="1913889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860" marR="144145" indent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Manages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relationship </a:t>
            </a:r>
            <a:r>
              <a:rPr sz="1200" dirty="0">
                <a:latin typeface="Carlito"/>
                <a:cs typeface="Carlito"/>
              </a:rPr>
              <a:t>between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government </a:t>
            </a:r>
            <a:r>
              <a:rPr sz="1200" dirty="0">
                <a:latin typeface="Carlito"/>
                <a:cs typeface="Carlito"/>
              </a:rPr>
              <a:t>ministers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public, </a:t>
            </a:r>
            <a:r>
              <a:rPr sz="1200" dirty="0">
                <a:latin typeface="Carlito"/>
                <a:cs typeface="Carlito"/>
              </a:rPr>
              <a:t>as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well as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internal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25" dirty="0">
                <a:latin typeface="Carlito"/>
                <a:cs typeface="Carlito"/>
              </a:rPr>
              <a:t>and </a:t>
            </a:r>
            <a:r>
              <a:rPr sz="1200" dirty="0">
                <a:latin typeface="Carlito"/>
                <a:cs typeface="Carlito"/>
              </a:rPr>
              <a:t>external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communications.</a:t>
            </a:r>
            <a:endParaRPr sz="1200">
              <a:latin typeface="Carlito"/>
              <a:cs typeface="Carlito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Includes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ministerial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senior </a:t>
            </a:r>
            <a:r>
              <a:rPr sz="1200" dirty="0">
                <a:latin typeface="Carlito"/>
                <a:cs typeface="Carlito"/>
              </a:rPr>
              <a:t>official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private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offices,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press </a:t>
            </a:r>
            <a:r>
              <a:rPr sz="1200" dirty="0">
                <a:latin typeface="Carlito"/>
                <a:cs typeface="Carlito"/>
              </a:rPr>
              <a:t>office,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internal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comms</a:t>
            </a:r>
            <a:r>
              <a:rPr sz="1200" spc="5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correspondence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functions</a:t>
            </a:r>
            <a:endParaRPr sz="1200">
              <a:latin typeface="Carlito"/>
              <a:cs typeface="Carlito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661659" y="2455545"/>
            <a:ext cx="880744" cy="3638550"/>
            <a:chOff x="5661659" y="2455545"/>
            <a:chExt cx="880744" cy="3638550"/>
          </a:xfrm>
        </p:grpSpPr>
        <p:sp>
          <p:nvSpPr>
            <p:cNvPr id="18" name="object 18"/>
            <p:cNvSpPr/>
            <p:nvPr/>
          </p:nvSpPr>
          <p:spPr>
            <a:xfrm>
              <a:off x="5872225" y="2455545"/>
              <a:ext cx="447675" cy="216535"/>
            </a:xfrm>
            <a:custGeom>
              <a:avLst/>
              <a:gdLst/>
              <a:ahLst/>
              <a:cxnLst/>
              <a:rect l="l" t="t" r="r" b="b"/>
              <a:pathLst>
                <a:path w="447675" h="216535">
                  <a:moveTo>
                    <a:pt x="447548" y="0"/>
                  </a:moveTo>
                  <a:lnTo>
                    <a:pt x="0" y="0"/>
                  </a:lnTo>
                  <a:lnTo>
                    <a:pt x="223774" y="216153"/>
                  </a:lnTo>
                  <a:lnTo>
                    <a:pt x="447548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61659" y="5213604"/>
              <a:ext cx="880148" cy="880148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734049" y="5274818"/>
              <a:ext cx="723900" cy="723900"/>
            </a:xfrm>
            <a:custGeom>
              <a:avLst/>
              <a:gdLst/>
              <a:ahLst/>
              <a:cxnLst/>
              <a:rect l="l" t="t" r="r" b="b"/>
              <a:pathLst>
                <a:path w="723900" h="723900">
                  <a:moveTo>
                    <a:pt x="361950" y="0"/>
                  </a:moveTo>
                  <a:lnTo>
                    <a:pt x="312835" y="3304"/>
                  </a:lnTo>
                  <a:lnTo>
                    <a:pt x="265729" y="12929"/>
                  </a:lnTo>
                  <a:lnTo>
                    <a:pt x="221063" y="28444"/>
                  </a:lnTo>
                  <a:lnTo>
                    <a:pt x="179267" y="49417"/>
                  </a:lnTo>
                  <a:lnTo>
                    <a:pt x="140773" y="75417"/>
                  </a:lnTo>
                  <a:lnTo>
                    <a:pt x="106013" y="106013"/>
                  </a:lnTo>
                  <a:lnTo>
                    <a:pt x="75417" y="140773"/>
                  </a:lnTo>
                  <a:lnTo>
                    <a:pt x="49417" y="179267"/>
                  </a:lnTo>
                  <a:lnTo>
                    <a:pt x="28444" y="221063"/>
                  </a:lnTo>
                  <a:lnTo>
                    <a:pt x="12929" y="265729"/>
                  </a:lnTo>
                  <a:lnTo>
                    <a:pt x="3304" y="312835"/>
                  </a:lnTo>
                  <a:lnTo>
                    <a:pt x="0" y="361949"/>
                  </a:lnTo>
                  <a:lnTo>
                    <a:pt x="3304" y="411064"/>
                  </a:lnTo>
                  <a:lnTo>
                    <a:pt x="12929" y="458170"/>
                  </a:lnTo>
                  <a:lnTo>
                    <a:pt x="28444" y="502836"/>
                  </a:lnTo>
                  <a:lnTo>
                    <a:pt x="49417" y="544632"/>
                  </a:lnTo>
                  <a:lnTo>
                    <a:pt x="75417" y="583126"/>
                  </a:lnTo>
                  <a:lnTo>
                    <a:pt x="106013" y="617886"/>
                  </a:lnTo>
                  <a:lnTo>
                    <a:pt x="140773" y="648482"/>
                  </a:lnTo>
                  <a:lnTo>
                    <a:pt x="179267" y="674482"/>
                  </a:lnTo>
                  <a:lnTo>
                    <a:pt x="221063" y="695455"/>
                  </a:lnTo>
                  <a:lnTo>
                    <a:pt x="265729" y="710970"/>
                  </a:lnTo>
                  <a:lnTo>
                    <a:pt x="312835" y="720595"/>
                  </a:lnTo>
                  <a:lnTo>
                    <a:pt x="361950" y="723899"/>
                  </a:lnTo>
                  <a:lnTo>
                    <a:pt x="411064" y="720595"/>
                  </a:lnTo>
                  <a:lnTo>
                    <a:pt x="458170" y="710970"/>
                  </a:lnTo>
                  <a:lnTo>
                    <a:pt x="502836" y="695455"/>
                  </a:lnTo>
                  <a:lnTo>
                    <a:pt x="544632" y="674482"/>
                  </a:lnTo>
                  <a:lnTo>
                    <a:pt x="583126" y="648482"/>
                  </a:lnTo>
                  <a:lnTo>
                    <a:pt x="617886" y="617886"/>
                  </a:lnTo>
                  <a:lnTo>
                    <a:pt x="648482" y="583126"/>
                  </a:lnTo>
                  <a:lnTo>
                    <a:pt x="674482" y="544632"/>
                  </a:lnTo>
                  <a:lnTo>
                    <a:pt x="695455" y="502836"/>
                  </a:lnTo>
                  <a:lnTo>
                    <a:pt x="710970" y="458170"/>
                  </a:lnTo>
                  <a:lnTo>
                    <a:pt x="720595" y="411064"/>
                  </a:lnTo>
                  <a:lnTo>
                    <a:pt x="723900" y="361949"/>
                  </a:lnTo>
                  <a:lnTo>
                    <a:pt x="720595" y="312835"/>
                  </a:lnTo>
                  <a:lnTo>
                    <a:pt x="710970" y="265729"/>
                  </a:lnTo>
                  <a:lnTo>
                    <a:pt x="695455" y="221063"/>
                  </a:lnTo>
                  <a:lnTo>
                    <a:pt x="674482" y="179267"/>
                  </a:lnTo>
                  <a:lnTo>
                    <a:pt x="648482" y="140773"/>
                  </a:lnTo>
                  <a:lnTo>
                    <a:pt x="617886" y="106013"/>
                  </a:lnTo>
                  <a:lnTo>
                    <a:pt x="583126" y="75417"/>
                  </a:lnTo>
                  <a:lnTo>
                    <a:pt x="544632" y="49417"/>
                  </a:lnTo>
                  <a:lnTo>
                    <a:pt x="502836" y="28444"/>
                  </a:lnTo>
                  <a:lnTo>
                    <a:pt x="458170" y="12929"/>
                  </a:lnTo>
                  <a:lnTo>
                    <a:pt x="411064" y="3304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157442" y="5524766"/>
              <a:ext cx="149225" cy="273050"/>
            </a:xfrm>
            <a:custGeom>
              <a:avLst/>
              <a:gdLst/>
              <a:ahLst/>
              <a:cxnLst/>
              <a:rect l="l" t="t" r="r" b="b"/>
              <a:pathLst>
                <a:path w="149225" h="273050">
                  <a:moveTo>
                    <a:pt x="148704" y="260223"/>
                  </a:moveTo>
                  <a:lnTo>
                    <a:pt x="0" y="260223"/>
                  </a:lnTo>
                  <a:lnTo>
                    <a:pt x="0" y="272618"/>
                  </a:lnTo>
                  <a:lnTo>
                    <a:pt x="148704" y="272618"/>
                  </a:lnTo>
                  <a:lnTo>
                    <a:pt x="148704" y="260223"/>
                  </a:lnTo>
                  <a:close/>
                </a:path>
                <a:path w="149225" h="273050">
                  <a:moveTo>
                    <a:pt x="148704" y="130111"/>
                  </a:moveTo>
                  <a:lnTo>
                    <a:pt x="0" y="130111"/>
                  </a:lnTo>
                  <a:lnTo>
                    <a:pt x="0" y="142506"/>
                  </a:lnTo>
                  <a:lnTo>
                    <a:pt x="148704" y="142506"/>
                  </a:lnTo>
                  <a:lnTo>
                    <a:pt x="148704" y="130111"/>
                  </a:lnTo>
                  <a:close/>
                </a:path>
                <a:path w="149225" h="273050">
                  <a:moveTo>
                    <a:pt x="148704" y="0"/>
                  </a:moveTo>
                  <a:lnTo>
                    <a:pt x="0" y="0"/>
                  </a:lnTo>
                  <a:lnTo>
                    <a:pt x="0" y="12382"/>
                  </a:lnTo>
                  <a:lnTo>
                    <a:pt x="148704" y="12382"/>
                  </a:lnTo>
                  <a:lnTo>
                    <a:pt x="1487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897221" y="5456597"/>
              <a:ext cx="186055" cy="334645"/>
            </a:xfrm>
            <a:custGeom>
              <a:avLst/>
              <a:gdLst/>
              <a:ahLst/>
              <a:cxnLst/>
              <a:rect l="l" t="t" r="r" b="b"/>
              <a:pathLst>
                <a:path w="186054" h="334645">
                  <a:moveTo>
                    <a:pt x="185878" y="74352"/>
                  </a:moveTo>
                  <a:lnTo>
                    <a:pt x="130113" y="74352"/>
                  </a:lnTo>
                  <a:lnTo>
                    <a:pt x="79467" y="84577"/>
                  </a:lnTo>
                  <a:lnTo>
                    <a:pt x="38109" y="112461"/>
                  </a:lnTo>
                  <a:lnTo>
                    <a:pt x="10225" y="153820"/>
                  </a:lnTo>
                  <a:lnTo>
                    <a:pt x="0" y="204470"/>
                  </a:lnTo>
                  <a:lnTo>
                    <a:pt x="10225" y="255116"/>
                  </a:lnTo>
                  <a:lnTo>
                    <a:pt x="38109" y="296474"/>
                  </a:lnTo>
                  <a:lnTo>
                    <a:pt x="79468" y="324359"/>
                  </a:lnTo>
                  <a:lnTo>
                    <a:pt x="130113" y="334584"/>
                  </a:lnTo>
                  <a:lnTo>
                    <a:pt x="185878" y="334584"/>
                  </a:lnTo>
                </a:path>
                <a:path w="186054" h="334645">
                  <a:moveTo>
                    <a:pt x="111525" y="148705"/>
                  </a:moveTo>
                  <a:lnTo>
                    <a:pt x="185878" y="74352"/>
                  </a:lnTo>
                  <a:lnTo>
                    <a:pt x="111525" y="0"/>
                  </a:lnTo>
                </a:path>
              </a:pathLst>
            </a:custGeom>
            <a:ln w="123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3363467" y="2455545"/>
            <a:ext cx="880744" cy="3638550"/>
            <a:chOff x="3363467" y="2455545"/>
            <a:chExt cx="880744" cy="3638550"/>
          </a:xfrm>
        </p:grpSpPr>
        <p:sp>
          <p:nvSpPr>
            <p:cNvPr id="24" name="object 24"/>
            <p:cNvSpPr/>
            <p:nvPr/>
          </p:nvSpPr>
          <p:spPr>
            <a:xfrm>
              <a:off x="3574922" y="2455545"/>
              <a:ext cx="447675" cy="216535"/>
            </a:xfrm>
            <a:custGeom>
              <a:avLst/>
              <a:gdLst/>
              <a:ahLst/>
              <a:cxnLst/>
              <a:rect l="l" t="t" r="r" b="b"/>
              <a:pathLst>
                <a:path w="447675" h="216535">
                  <a:moveTo>
                    <a:pt x="447421" y="0"/>
                  </a:moveTo>
                  <a:lnTo>
                    <a:pt x="0" y="0"/>
                  </a:lnTo>
                  <a:lnTo>
                    <a:pt x="223647" y="216153"/>
                  </a:lnTo>
                  <a:lnTo>
                    <a:pt x="447421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63467" y="5213604"/>
              <a:ext cx="880148" cy="880148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3436619" y="5274818"/>
              <a:ext cx="723900" cy="723900"/>
            </a:xfrm>
            <a:custGeom>
              <a:avLst/>
              <a:gdLst/>
              <a:ahLst/>
              <a:cxnLst/>
              <a:rect l="l" t="t" r="r" b="b"/>
              <a:pathLst>
                <a:path w="723900" h="723900">
                  <a:moveTo>
                    <a:pt x="361950" y="0"/>
                  </a:moveTo>
                  <a:lnTo>
                    <a:pt x="312835" y="3304"/>
                  </a:lnTo>
                  <a:lnTo>
                    <a:pt x="265729" y="12929"/>
                  </a:lnTo>
                  <a:lnTo>
                    <a:pt x="221063" y="28444"/>
                  </a:lnTo>
                  <a:lnTo>
                    <a:pt x="179267" y="49417"/>
                  </a:lnTo>
                  <a:lnTo>
                    <a:pt x="140773" y="75417"/>
                  </a:lnTo>
                  <a:lnTo>
                    <a:pt x="106013" y="106013"/>
                  </a:lnTo>
                  <a:lnTo>
                    <a:pt x="75417" y="140773"/>
                  </a:lnTo>
                  <a:lnTo>
                    <a:pt x="49417" y="179267"/>
                  </a:lnTo>
                  <a:lnTo>
                    <a:pt x="28444" y="221063"/>
                  </a:lnTo>
                  <a:lnTo>
                    <a:pt x="12929" y="265729"/>
                  </a:lnTo>
                  <a:lnTo>
                    <a:pt x="3304" y="312835"/>
                  </a:lnTo>
                  <a:lnTo>
                    <a:pt x="0" y="361949"/>
                  </a:lnTo>
                  <a:lnTo>
                    <a:pt x="3304" y="411064"/>
                  </a:lnTo>
                  <a:lnTo>
                    <a:pt x="12929" y="458170"/>
                  </a:lnTo>
                  <a:lnTo>
                    <a:pt x="28444" y="502836"/>
                  </a:lnTo>
                  <a:lnTo>
                    <a:pt x="49417" y="544632"/>
                  </a:lnTo>
                  <a:lnTo>
                    <a:pt x="75417" y="583126"/>
                  </a:lnTo>
                  <a:lnTo>
                    <a:pt x="106013" y="617886"/>
                  </a:lnTo>
                  <a:lnTo>
                    <a:pt x="140773" y="648482"/>
                  </a:lnTo>
                  <a:lnTo>
                    <a:pt x="179267" y="674482"/>
                  </a:lnTo>
                  <a:lnTo>
                    <a:pt x="221063" y="695455"/>
                  </a:lnTo>
                  <a:lnTo>
                    <a:pt x="265729" y="710970"/>
                  </a:lnTo>
                  <a:lnTo>
                    <a:pt x="312835" y="720595"/>
                  </a:lnTo>
                  <a:lnTo>
                    <a:pt x="361950" y="723899"/>
                  </a:lnTo>
                  <a:lnTo>
                    <a:pt x="411064" y="720595"/>
                  </a:lnTo>
                  <a:lnTo>
                    <a:pt x="458170" y="710970"/>
                  </a:lnTo>
                  <a:lnTo>
                    <a:pt x="502836" y="695455"/>
                  </a:lnTo>
                  <a:lnTo>
                    <a:pt x="544632" y="674482"/>
                  </a:lnTo>
                  <a:lnTo>
                    <a:pt x="583126" y="648482"/>
                  </a:lnTo>
                  <a:lnTo>
                    <a:pt x="617886" y="617886"/>
                  </a:lnTo>
                  <a:lnTo>
                    <a:pt x="648482" y="583126"/>
                  </a:lnTo>
                  <a:lnTo>
                    <a:pt x="674482" y="544632"/>
                  </a:lnTo>
                  <a:lnTo>
                    <a:pt x="695455" y="502836"/>
                  </a:lnTo>
                  <a:lnTo>
                    <a:pt x="710970" y="458170"/>
                  </a:lnTo>
                  <a:lnTo>
                    <a:pt x="720595" y="411064"/>
                  </a:lnTo>
                  <a:lnTo>
                    <a:pt x="723900" y="361949"/>
                  </a:lnTo>
                  <a:lnTo>
                    <a:pt x="720595" y="312835"/>
                  </a:lnTo>
                  <a:lnTo>
                    <a:pt x="710970" y="265729"/>
                  </a:lnTo>
                  <a:lnTo>
                    <a:pt x="695455" y="221063"/>
                  </a:lnTo>
                  <a:lnTo>
                    <a:pt x="674482" y="179267"/>
                  </a:lnTo>
                  <a:lnTo>
                    <a:pt x="648482" y="140773"/>
                  </a:lnTo>
                  <a:lnTo>
                    <a:pt x="617886" y="106013"/>
                  </a:lnTo>
                  <a:lnTo>
                    <a:pt x="583126" y="75417"/>
                  </a:lnTo>
                  <a:lnTo>
                    <a:pt x="544632" y="49417"/>
                  </a:lnTo>
                  <a:lnTo>
                    <a:pt x="502836" y="28444"/>
                  </a:lnTo>
                  <a:lnTo>
                    <a:pt x="458170" y="12929"/>
                  </a:lnTo>
                  <a:lnTo>
                    <a:pt x="411064" y="3304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99906" y="5431813"/>
              <a:ext cx="408714" cy="420803"/>
            </a:xfrm>
            <a:prstGeom prst="rect">
              <a:avLst/>
            </a:prstGeom>
          </p:spPr>
        </p:pic>
      </p:grpSp>
      <p:grpSp>
        <p:nvGrpSpPr>
          <p:cNvPr id="28" name="object 28"/>
          <p:cNvGrpSpPr/>
          <p:nvPr/>
        </p:nvGrpSpPr>
        <p:grpSpPr>
          <a:xfrm>
            <a:off x="1066800" y="2455545"/>
            <a:ext cx="880744" cy="3638550"/>
            <a:chOff x="1066800" y="2455545"/>
            <a:chExt cx="880744" cy="3638550"/>
          </a:xfrm>
        </p:grpSpPr>
        <p:sp>
          <p:nvSpPr>
            <p:cNvPr id="29" name="object 29"/>
            <p:cNvSpPr/>
            <p:nvPr/>
          </p:nvSpPr>
          <p:spPr>
            <a:xfrm>
              <a:off x="1277493" y="2455545"/>
              <a:ext cx="447675" cy="216535"/>
            </a:xfrm>
            <a:custGeom>
              <a:avLst/>
              <a:gdLst/>
              <a:ahLst/>
              <a:cxnLst/>
              <a:rect l="l" t="t" r="r" b="b"/>
              <a:pathLst>
                <a:path w="447675" h="216535">
                  <a:moveTo>
                    <a:pt x="447420" y="0"/>
                  </a:moveTo>
                  <a:lnTo>
                    <a:pt x="0" y="0"/>
                  </a:lnTo>
                  <a:lnTo>
                    <a:pt x="223647" y="216153"/>
                  </a:lnTo>
                  <a:lnTo>
                    <a:pt x="447420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6800" y="5213604"/>
              <a:ext cx="880148" cy="880148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139253" y="5274818"/>
              <a:ext cx="723900" cy="723900"/>
            </a:xfrm>
            <a:custGeom>
              <a:avLst/>
              <a:gdLst/>
              <a:ahLst/>
              <a:cxnLst/>
              <a:rect l="l" t="t" r="r" b="b"/>
              <a:pathLst>
                <a:path w="723900" h="723900">
                  <a:moveTo>
                    <a:pt x="361886" y="0"/>
                  </a:moveTo>
                  <a:lnTo>
                    <a:pt x="312773" y="3304"/>
                  </a:lnTo>
                  <a:lnTo>
                    <a:pt x="265671" y="12929"/>
                  </a:lnTo>
                  <a:lnTo>
                    <a:pt x="221009" y="28444"/>
                  </a:lnTo>
                  <a:lnTo>
                    <a:pt x="179220" y="49417"/>
                  </a:lnTo>
                  <a:lnTo>
                    <a:pt x="140734" y="75417"/>
                  </a:lnTo>
                  <a:lnTo>
                    <a:pt x="105981" y="106013"/>
                  </a:lnTo>
                  <a:lnTo>
                    <a:pt x="75393" y="140773"/>
                  </a:lnTo>
                  <a:lnTo>
                    <a:pt x="49400" y="179267"/>
                  </a:lnTo>
                  <a:lnTo>
                    <a:pt x="28434" y="221063"/>
                  </a:lnTo>
                  <a:lnTo>
                    <a:pt x="12924" y="265729"/>
                  </a:lnTo>
                  <a:lnTo>
                    <a:pt x="3302" y="312835"/>
                  </a:lnTo>
                  <a:lnTo>
                    <a:pt x="0" y="361949"/>
                  </a:lnTo>
                  <a:lnTo>
                    <a:pt x="3302" y="411064"/>
                  </a:lnTo>
                  <a:lnTo>
                    <a:pt x="12924" y="458170"/>
                  </a:lnTo>
                  <a:lnTo>
                    <a:pt x="28434" y="502836"/>
                  </a:lnTo>
                  <a:lnTo>
                    <a:pt x="49400" y="544632"/>
                  </a:lnTo>
                  <a:lnTo>
                    <a:pt x="75393" y="583126"/>
                  </a:lnTo>
                  <a:lnTo>
                    <a:pt x="105981" y="617886"/>
                  </a:lnTo>
                  <a:lnTo>
                    <a:pt x="140734" y="648482"/>
                  </a:lnTo>
                  <a:lnTo>
                    <a:pt x="179220" y="674482"/>
                  </a:lnTo>
                  <a:lnTo>
                    <a:pt x="221009" y="695455"/>
                  </a:lnTo>
                  <a:lnTo>
                    <a:pt x="265671" y="710970"/>
                  </a:lnTo>
                  <a:lnTo>
                    <a:pt x="312773" y="720595"/>
                  </a:lnTo>
                  <a:lnTo>
                    <a:pt x="361886" y="723899"/>
                  </a:lnTo>
                  <a:lnTo>
                    <a:pt x="411000" y="720595"/>
                  </a:lnTo>
                  <a:lnTo>
                    <a:pt x="458106" y="710970"/>
                  </a:lnTo>
                  <a:lnTo>
                    <a:pt x="502773" y="695455"/>
                  </a:lnTo>
                  <a:lnTo>
                    <a:pt x="544568" y="674482"/>
                  </a:lnTo>
                  <a:lnTo>
                    <a:pt x="583062" y="648482"/>
                  </a:lnTo>
                  <a:lnTo>
                    <a:pt x="617823" y="617886"/>
                  </a:lnTo>
                  <a:lnTo>
                    <a:pt x="648419" y="583126"/>
                  </a:lnTo>
                  <a:lnTo>
                    <a:pt x="674419" y="544632"/>
                  </a:lnTo>
                  <a:lnTo>
                    <a:pt x="695392" y="502836"/>
                  </a:lnTo>
                  <a:lnTo>
                    <a:pt x="710907" y="458170"/>
                  </a:lnTo>
                  <a:lnTo>
                    <a:pt x="720532" y="411064"/>
                  </a:lnTo>
                  <a:lnTo>
                    <a:pt x="723836" y="361949"/>
                  </a:lnTo>
                  <a:lnTo>
                    <a:pt x="720532" y="312835"/>
                  </a:lnTo>
                  <a:lnTo>
                    <a:pt x="710907" y="265729"/>
                  </a:lnTo>
                  <a:lnTo>
                    <a:pt x="695392" y="221063"/>
                  </a:lnTo>
                  <a:lnTo>
                    <a:pt x="674419" y="179267"/>
                  </a:lnTo>
                  <a:lnTo>
                    <a:pt x="648419" y="140773"/>
                  </a:lnTo>
                  <a:lnTo>
                    <a:pt x="617823" y="106013"/>
                  </a:lnTo>
                  <a:lnTo>
                    <a:pt x="583062" y="75417"/>
                  </a:lnTo>
                  <a:lnTo>
                    <a:pt x="544568" y="49417"/>
                  </a:lnTo>
                  <a:lnTo>
                    <a:pt x="502773" y="28444"/>
                  </a:lnTo>
                  <a:lnTo>
                    <a:pt x="458106" y="12929"/>
                  </a:lnTo>
                  <a:lnTo>
                    <a:pt x="411000" y="3304"/>
                  </a:lnTo>
                  <a:lnTo>
                    <a:pt x="361886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320950" y="5438009"/>
              <a:ext cx="372110" cy="408940"/>
            </a:xfrm>
            <a:custGeom>
              <a:avLst/>
              <a:gdLst/>
              <a:ahLst/>
              <a:cxnLst/>
              <a:rect l="l" t="t" r="r" b="b"/>
              <a:pathLst>
                <a:path w="372110" h="408939">
                  <a:moveTo>
                    <a:pt x="37172" y="223058"/>
                  </a:moveTo>
                  <a:lnTo>
                    <a:pt x="334584" y="223058"/>
                  </a:lnTo>
                </a:path>
                <a:path w="372110" h="408939">
                  <a:moveTo>
                    <a:pt x="37172" y="148705"/>
                  </a:moveTo>
                  <a:lnTo>
                    <a:pt x="0" y="55764"/>
                  </a:lnTo>
                  <a:lnTo>
                    <a:pt x="185878" y="0"/>
                  </a:lnTo>
                  <a:lnTo>
                    <a:pt x="371760" y="55764"/>
                  </a:lnTo>
                  <a:lnTo>
                    <a:pt x="334584" y="148705"/>
                  </a:lnTo>
                </a:path>
                <a:path w="372110" h="408939">
                  <a:moveTo>
                    <a:pt x="278819" y="148705"/>
                  </a:moveTo>
                  <a:lnTo>
                    <a:pt x="334584" y="148705"/>
                  </a:lnTo>
                  <a:lnTo>
                    <a:pt x="334584" y="260235"/>
                  </a:lnTo>
                  <a:lnTo>
                    <a:pt x="327003" y="307237"/>
                  </a:lnTo>
                  <a:lnTo>
                    <a:pt x="305895" y="348058"/>
                  </a:lnTo>
                  <a:lnTo>
                    <a:pt x="273705" y="380247"/>
                  </a:lnTo>
                  <a:lnTo>
                    <a:pt x="232884" y="401357"/>
                  </a:lnTo>
                  <a:lnTo>
                    <a:pt x="185878" y="408937"/>
                  </a:lnTo>
                  <a:lnTo>
                    <a:pt x="138875" y="401357"/>
                  </a:lnTo>
                  <a:lnTo>
                    <a:pt x="98054" y="380247"/>
                  </a:lnTo>
                  <a:lnTo>
                    <a:pt x="65863" y="348058"/>
                  </a:lnTo>
                  <a:lnTo>
                    <a:pt x="44753" y="307237"/>
                  </a:lnTo>
                  <a:lnTo>
                    <a:pt x="37172" y="260235"/>
                  </a:lnTo>
                  <a:lnTo>
                    <a:pt x="37172" y="148705"/>
                  </a:lnTo>
                  <a:lnTo>
                    <a:pt x="92937" y="148705"/>
                  </a:lnTo>
                </a:path>
              </a:pathLst>
            </a:custGeom>
            <a:ln w="123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63456" y="5524754"/>
              <a:ext cx="86745" cy="86745"/>
            </a:xfrm>
            <a:prstGeom prst="rect">
              <a:avLst/>
            </a:prstGeom>
          </p:spPr>
        </p:pic>
      </p:grpSp>
      <p:grpSp>
        <p:nvGrpSpPr>
          <p:cNvPr id="34" name="object 34"/>
          <p:cNvGrpSpPr/>
          <p:nvPr/>
        </p:nvGrpSpPr>
        <p:grpSpPr>
          <a:xfrm>
            <a:off x="7958328" y="2455545"/>
            <a:ext cx="880744" cy="3638550"/>
            <a:chOff x="7958328" y="2455545"/>
            <a:chExt cx="880744" cy="3638550"/>
          </a:xfrm>
        </p:grpSpPr>
        <p:sp>
          <p:nvSpPr>
            <p:cNvPr id="35" name="object 35"/>
            <p:cNvSpPr/>
            <p:nvPr/>
          </p:nvSpPr>
          <p:spPr>
            <a:xfrm>
              <a:off x="8172831" y="2455545"/>
              <a:ext cx="447675" cy="216535"/>
            </a:xfrm>
            <a:custGeom>
              <a:avLst/>
              <a:gdLst/>
              <a:ahLst/>
              <a:cxnLst/>
              <a:rect l="l" t="t" r="r" b="b"/>
              <a:pathLst>
                <a:path w="447675" h="216535">
                  <a:moveTo>
                    <a:pt x="447421" y="0"/>
                  </a:moveTo>
                  <a:lnTo>
                    <a:pt x="0" y="0"/>
                  </a:lnTo>
                  <a:lnTo>
                    <a:pt x="223647" y="216153"/>
                  </a:lnTo>
                  <a:lnTo>
                    <a:pt x="447421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58328" y="5213604"/>
              <a:ext cx="880148" cy="880148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8031480" y="5274818"/>
              <a:ext cx="723900" cy="723900"/>
            </a:xfrm>
            <a:custGeom>
              <a:avLst/>
              <a:gdLst/>
              <a:ahLst/>
              <a:cxnLst/>
              <a:rect l="l" t="t" r="r" b="b"/>
              <a:pathLst>
                <a:path w="723900" h="723900">
                  <a:moveTo>
                    <a:pt x="361950" y="0"/>
                  </a:moveTo>
                  <a:lnTo>
                    <a:pt x="312835" y="3304"/>
                  </a:lnTo>
                  <a:lnTo>
                    <a:pt x="265729" y="12929"/>
                  </a:lnTo>
                  <a:lnTo>
                    <a:pt x="221063" y="28444"/>
                  </a:lnTo>
                  <a:lnTo>
                    <a:pt x="179267" y="49417"/>
                  </a:lnTo>
                  <a:lnTo>
                    <a:pt x="140773" y="75417"/>
                  </a:lnTo>
                  <a:lnTo>
                    <a:pt x="106013" y="106013"/>
                  </a:lnTo>
                  <a:lnTo>
                    <a:pt x="75417" y="140773"/>
                  </a:lnTo>
                  <a:lnTo>
                    <a:pt x="49417" y="179267"/>
                  </a:lnTo>
                  <a:lnTo>
                    <a:pt x="28444" y="221063"/>
                  </a:lnTo>
                  <a:lnTo>
                    <a:pt x="12929" y="265729"/>
                  </a:lnTo>
                  <a:lnTo>
                    <a:pt x="3304" y="312835"/>
                  </a:lnTo>
                  <a:lnTo>
                    <a:pt x="0" y="361949"/>
                  </a:lnTo>
                  <a:lnTo>
                    <a:pt x="3304" y="411064"/>
                  </a:lnTo>
                  <a:lnTo>
                    <a:pt x="12929" y="458170"/>
                  </a:lnTo>
                  <a:lnTo>
                    <a:pt x="28444" y="502836"/>
                  </a:lnTo>
                  <a:lnTo>
                    <a:pt x="49417" y="544632"/>
                  </a:lnTo>
                  <a:lnTo>
                    <a:pt x="75417" y="583126"/>
                  </a:lnTo>
                  <a:lnTo>
                    <a:pt x="106013" y="617886"/>
                  </a:lnTo>
                  <a:lnTo>
                    <a:pt x="140773" y="648482"/>
                  </a:lnTo>
                  <a:lnTo>
                    <a:pt x="179267" y="674482"/>
                  </a:lnTo>
                  <a:lnTo>
                    <a:pt x="221063" y="695455"/>
                  </a:lnTo>
                  <a:lnTo>
                    <a:pt x="265729" y="710970"/>
                  </a:lnTo>
                  <a:lnTo>
                    <a:pt x="312835" y="720595"/>
                  </a:lnTo>
                  <a:lnTo>
                    <a:pt x="361950" y="723899"/>
                  </a:lnTo>
                  <a:lnTo>
                    <a:pt x="411064" y="720595"/>
                  </a:lnTo>
                  <a:lnTo>
                    <a:pt x="458170" y="710970"/>
                  </a:lnTo>
                  <a:lnTo>
                    <a:pt x="502836" y="695455"/>
                  </a:lnTo>
                  <a:lnTo>
                    <a:pt x="544632" y="674482"/>
                  </a:lnTo>
                  <a:lnTo>
                    <a:pt x="583126" y="648482"/>
                  </a:lnTo>
                  <a:lnTo>
                    <a:pt x="617886" y="617886"/>
                  </a:lnTo>
                  <a:lnTo>
                    <a:pt x="648482" y="583126"/>
                  </a:lnTo>
                  <a:lnTo>
                    <a:pt x="674482" y="544632"/>
                  </a:lnTo>
                  <a:lnTo>
                    <a:pt x="695455" y="502836"/>
                  </a:lnTo>
                  <a:lnTo>
                    <a:pt x="710970" y="458170"/>
                  </a:lnTo>
                  <a:lnTo>
                    <a:pt x="720595" y="411064"/>
                  </a:lnTo>
                  <a:lnTo>
                    <a:pt x="723900" y="361949"/>
                  </a:lnTo>
                  <a:lnTo>
                    <a:pt x="720595" y="312835"/>
                  </a:lnTo>
                  <a:lnTo>
                    <a:pt x="710970" y="265729"/>
                  </a:lnTo>
                  <a:lnTo>
                    <a:pt x="695455" y="221063"/>
                  </a:lnTo>
                  <a:lnTo>
                    <a:pt x="674482" y="179267"/>
                  </a:lnTo>
                  <a:lnTo>
                    <a:pt x="648482" y="140773"/>
                  </a:lnTo>
                  <a:lnTo>
                    <a:pt x="617886" y="106013"/>
                  </a:lnTo>
                  <a:lnTo>
                    <a:pt x="583126" y="75417"/>
                  </a:lnTo>
                  <a:lnTo>
                    <a:pt x="544632" y="49417"/>
                  </a:lnTo>
                  <a:lnTo>
                    <a:pt x="502836" y="28444"/>
                  </a:lnTo>
                  <a:lnTo>
                    <a:pt x="458170" y="12929"/>
                  </a:lnTo>
                  <a:lnTo>
                    <a:pt x="411064" y="3304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216337" y="5459695"/>
              <a:ext cx="86741" cy="86745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88455" y="5580519"/>
              <a:ext cx="137184" cy="244741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95157" y="5459695"/>
              <a:ext cx="86745" cy="86745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72603" y="5580519"/>
              <a:ext cx="137181" cy="24474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337157" y="5431813"/>
              <a:ext cx="123921" cy="123921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8306177" y="5596009"/>
              <a:ext cx="186055" cy="251460"/>
            </a:xfrm>
            <a:custGeom>
              <a:avLst/>
              <a:gdLst/>
              <a:ahLst/>
              <a:cxnLst/>
              <a:rect l="l" t="t" r="r" b="b"/>
              <a:pathLst>
                <a:path w="186054" h="251460">
                  <a:moveTo>
                    <a:pt x="139412" y="250937"/>
                  </a:moveTo>
                  <a:lnTo>
                    <a:pt x="46470" y="250937"/>
                  </a:lnTo>
                  <a:lnTo>
                    <a:pt x="37176" y="139411"/>
                  </a:lnTo>
                  <a:lnTo>
                    <a:pt x="0" y="130117"/>
                  </a:lnTo>
                  <a:lnTo>
                    <a:pt x="0" y="37176"/>
                  </a:lnTo>
                  <a:lnTo>
                    <a:pt x="22708" y="2921"/>
                  </a:lnTo>
                  <a:lnTo>
                    <a:pt x="37176" y="0"/>
                  </a:lnTo>
                  <a:lnTo>
                    <a:pt x="148705" y="0"/>
                  </a:lnTo>
                  <a:lnTo>
                    <a:pt x="182960" y="22705"/>
                  </a:lnTo>
                  <a:lnTo>
                    <a:pt x="185882" y="130117"/>
                  </a:lnTo>
                  <a:lnTo>
                    <a:pt x="148705" y="139411"/>
                  </a:lnTo>
                  <a:lnTo>
                    <a:pt x="139412" y="250937"/>
                  </a:lnTo>
                </a:path>
              </a:pathLst>
            </a:custGeom>
            <a:ln w="123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/>
          <p:cNvGrpSpPr/>
          <p:nvPr/>
        </p:nvGrpSpPr>
        <p:grpSpPr>
          <a:xfrm>
            <a:off x="10256519" y="2455545"/>
            <a:ext cx="880744" cy="3638550"/>
            <a:chOff x="10256519" y="2455545"/>
            <a:chExt cx="880744" cy="3638550"/>
          </a:xfrm>
        </p:grpSpPr>
        <p:sp>
          <p:nvSpPr>
            <p:cNvPr id="45" name="object 45"/>
            <p:cNvSpPr/>
            <p:nvPr/>
          </p:nvSpPr>
          <p:spPr>
            <a:xfrm>
              <a:off x="10467085" y="2455545"/>
              <a:ext cx="447675" cy="216535"/>
            </a:xfrm>
            <a:custGeom>
              <a:avLst/>
              <a:gdLst/>
              <a:ahLst/>
              <a:cxnLst/>
              <a:rect l="l" t="t" r="r" b="b"/>
              <a:pathLst>
                <a:path w="447675" h="216535">
                  <a:moveTo>
                    <a:pt x="447421" y="0"/>
                  </a:moveTo>
                  <a:lnTo>
                    <a:pt x="0" y="0"/>
                  </a:lnTo>
                  <a:lnTo>
                    <a:pt x="223774" y="216153"/>
                  </a:lnTo>
                  <a:lnTo>
                    <a:pt x="447421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56519" y="5213604"/>
              <a:ext cx="880148" cy="880148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10328909" y="5274818"/>
              <a:ext cx="723900" cy="723900"/>
            </a:xfrm>
            <a:custGeom>
              <a:avLst/>
              <a:gdLst/>
              <a:ahLst/>
              <a:cxnLst/>
              <a:rect l="l" t="t" r="r" b="b"/>
              <a:pathLst>
                <a:path w="723900" h="723900">
                  <a:moveTo>
                    <a:pt x="361950" y="0"/>
                  </a:moveTo>
                  <a:lnTo>
                    <a:pt x="312835" y="3304"/>
                  </a:lnTo>
                  <a:lnTo>
                    <a:pt x="265729" y="12929"/>
                  </a:lnTo>
                  <a:lnTo>
                    <a:pt x="221063" y="28444"/>
                  </a:lnTo>
                  <a:lnTo>
                    <a:pt x="179267" y="49417"/>
                  </a:lnTo>
                  <a:lnTo>
                    <a:pt x="140773" y="75417"/>
                  </a:lnTo>
                  <a:lnTo>
                    <a:pt x="106013" y="106013"/>
                  </a:lnTo>
                  <a:lnTo>
                    <a:pt x="75417" y="140773"/>
                  </a:lnTo>
                  <a:lnTo>
                    <a:pt x="49417" y="179267"/>
                  </a:lnTo>
                  <a:lnTo>
                    <a:pt x="28444" y="221063"/>
                  </a:lnTo>
                  <a:lnTo>
                    <a:pt x="12929" y="265729"/>
                  </a:lnTo>
                  <a:lnTo>
                    <a:pt x="3304" y="312835"/>
                  </a:lnTo>
                  <a:lnTo>
                    <a:pt x="0" y="361949"/>
                  </a:lnTo>
                  <a:lnTo>
                    <a:pt x="3304" y="411064"/>
                  </a:lnTo>
                  <a:lnTo>
                    <a:pt x="12929" y="458170"/>
                  </a:lnTo>
                  <a:lnTo>
                    <a:pt x="28444" y="502836"/>
                  </a:lnTo>
                  <a:lnTo>
                    <a:pt x="49417" y="544632"/>
                  </a:lnTo>
                  <a:lnTo>
                    <a:pt x="75417" y="583126"/>
                  </a:lnTo>
                  <a:lnTo>
                    <a:pt x="106013" y="617886"/>
                  </a:lnTo>
                  <a:lnTo>
                    <a:pt x="140773" y="648482"/>
                  </a:lnTo>
                  <a:lnTo>
                    <a:pt x="179267" y="674482"/>
                  </a:lnTo>
                  <a:lnTo>
                    <a:pt x="221063" y="695455"/>
                  </a:lnTo>
                  <a:lnTo>
                    <a:pt x="265729" y="710970"/>
                  </a:lnTo>
                  <a:lnTo>
                    <a:pt x="312835" y="720595"/>
                  </a:lnTo>
                  <a:lnTo>
                    <a:pt x="361950" y="723899"/>
                  </a:lnTo>
                  <a:lnTo>
                    <a:pt x="411064" y="720595"/>
                  </a:lnTo>
                  <a:lnTo>
                    <a:pt x="458170" y="710970"/>
                  </a:lnTo>
                  <a:lnTo>
                    <a:pt x="502836" y="695455"/>
                  </a:lnTo>
                  <a:lnTo>
                    <a:pt x="544632" y="674482"/>
                  </a:lnTo>
                  <a:lnTo>
                    <a:pt x="583126" y="648482"/>
                  </a:lnTo>
                  <a:lnTo>
                    <a:pt x="617886" y="617886"/>
                  </a:lnTo>
                  <a:lnTo>
                    <a:pt x="648482" y="583126"/>
                  </a:lnTo>
                  <a:lnTo>
                    <a:pt x="674482" y="544632"/>
                  </a:lnTo>
                  <a:lnTo>
                    <a:pt x="695455" y="502836"/>
                  </a:lnTo>
                  <a:lnTo>
                    <a:pt x="710970" y="458170"/>
                  </a:lnTo>
                  <a:lnTo>
                    <a:pt x="720595" y="411064"/>
                  </a:lnTo>
                  <a:lnTo>
                    <a:pt x="723900" y="361949"/>
                  </a:lnTo>
                  <a:lnTo>
                    <a:pt x="720595" y="312835"/>
                  </a:lnTo>
                  <a:lnTo>
                    <a:pt x="710970" y="265729"/>
                  </a:lnTo>
                  <a:lnTo>
                    <a:pt x="695455" y="221063"/>
                  </a:lnTo>
                  <a:lnTo>
                    <a:pt x="674482" y="179267"/>
                  </a:lnTo>
                  <a:lnTo>
                    <a:pt x="648482" y="140773"/>
                  </a:lnTo>
                  <a:lnTo>
                    <a:pt x="617886" y="106013"/>
                  </a:lnTo>
                  <a:lnTo>
                    <a:pt x="583126" y="75417"/>
                  </a:lnTo>
                  <a:lnTo>
                    <a:pt x="544632" y="49417"/>
                  </a:lnTo>
                  <a:lnTo>
                    <a:pt x="502836" y="28444"/>
                  </a:lnTo>
                  <a:lnTo>
                    <a:pt x="458170" y="12929"/>
                  </a:lnTo>
                  <a:lnTo>
                    <a:pt x="411064" y="3304"/>
                  </a:lnTo>
                  <a:lnTo>
                    <a:pt x="361950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0529258" y="5438009"/>
              <a:ext cx="334645" cy="408940"/>
            </a:xfrm>
            <a:custGeom>
              <a:avLst/>
              <a:gdLst/>
              <a:ahLst/>
              <a:cxnLst/>
              <a:rect l="l" t="t" r="r" b="b"/>
              <a:pathLst>
                <a:path w="334645" h="408939">
                  <a:moveTo>
                    <a:pt x="0" y="408937"/>
                  </a:moveTo>
                  <a:lnTo>
                    <a:pt x="0" y="0"/>
                  </a:lnTo>
                  <a:lnTo>
                    <a:pt x="334584" y="0"/>
                  </a:lnTo>
                  <a:lnTo>
                    <a:pt x="334584" y="306705"/>
                  </a:lnTo>
                  <a:lnTo>
                    <a:pt x="334584" y="408937"/>
                  </a:lnTo>
                  <a:lnTo>
                    <a:pt x="0" y="408937"/>
                  </a:lnTo>
                </a:path>
                <a:path w="334645" h="408939">
                  <a:moveTo>
                    <a:pt x="167290" y="55764"/>
                  </a:moveTo>
                  <a:lnTo>
                    <a:pt x="74349" y="102235"/>
                  </a:lnTo>
                  <a:lnTo>
                    <a:pt x="74349" y="120823"/>
                  </a:lnTo>
                  <a:lnTo>
                    <a:pt x="260231" y="120823"/>
                  </a:lnTo>
                  <a:lnTo>
                    <a:pt x="260231" y="102235"/>
                  </a:lnTo>
                  <a:lnTo>
                    <a:pt x="167290" y="55764"/>
                  </a:lnTo>
                </a:path>
              </a:pathLst>
            </a:custGeom>
            <a:ln w="123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0603598" y="5605310"/>
              <a:ext cx="186055" cy="173990"/>
            </a:xfrm>
            <a:custGeom>
              <a:avLst/>
              <a:gdLst/>
              <a:ahLst/>
              <a:cxnLst/>
              <a:rect l="l" t="t" r="r" b="b"/>
              <a:pathLst>
                <a:path w="186054" h="173989">
                  <a:moveTo>
                    <a:pt x="92951" y="161099"/>
                  </a:moveTo>
                  <a:lnTo>
                    <a:pt x="0" y="161099"/>
                  </a:lnTo>
                  <a:lnTo>
                    <a:pt x="0" y="173494"/>
                  </a:lnTo>
                  <a:lnTo>
                    <a:pt x="92951" y="173494"/>
                  </a:lnTo>
                  <a:lnTo>
                    <a:pt x="92951" y="161099"/>
                  </a:lnTo>
                  <a:close/>
                </a:path>
                <a:path w="186054" h="173989">
                  <a:moveTo>
                    <a:pt x="185889" y="105333"/>
                  </a:moveTo>
                  <a:lnTo>
                    <a:pt x="0" y="105333"/>
                  </a:lnTo>
                  <a:lnTo>
                    <a:pt x="0" y="117729"/>
                  </a:lnTo>
                  <a:lnTo>
                    <a:pt x="185889" y="117729"/>
                  </a:lnTo>
                  <a:lnTo>
                    <a:pt x="185889" y="105333"/>
                  </a:lnTo>
                  <a:close/>
                </a:path>
                <a:path w="186054" h="173989">
                  <a:moveTo>
                    <a:pt x="185889" y="49568"/>
                  </a:moveTo>
                  <a:lnTo>
                    <a:pt x="164198" y="49568"/>
                  </a:lnTo>
                  <a:lnTo>
                    <a:pt x="164198" y="0"/>
                  </a:lnTo>
                  <a:lnTo>
                    <a:pt x="151803" y="0"/>
                  </a:lnTo>
                  <a:lnTo>
                    <a:pt x="151803" y="49568"/>
                  </a:lnTo>
                  <a:lnTo>
                    <a:pt x="99136" y="49568"/>
                  </a:lnTo>
                  <a:lnTo>
                    <a:pt x="99136" y="0"/>
                  </a:lnTo>
                  <a:lnTo>
                    <a:pt x="86753" y="0"/>
                  </a:lnTo>
                  <a:lnTo>
                    <a:pt x="86753" y="49568"/>
                  </a:lnTo>
                  <a:lnTo>
                    <a:pt x="34086" y="49568"/>
                  </a:lnTo>
                  <a:lnTo>
                    <a:pt x="34086" y="0"/>
                  </a:lnTo>
                  <a:lnTo>
                    <a:pt x="21691" y="0"/>
                  </a:lnTo>
                  <a:lnTo>
                    <a:pt x="21691" y="49568"/>
                  </a:lnTo>
                  <a:lnTo>
                    <a:pt x="0" y="49568"/>
                  </a:lnTo>
                  <a:lnTo>
                    <a:pt x="0" y="61963"/>
                  </a:lnTo>
                  <a:lnTo>
                    <a:pt x="185889" y="61963"/>
                  </a:lnTo>
                  <a:lnTo>
                    <a:pt x="185889" y="4956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2953702" y="6366776"/>
            <a:ext cx="6273800" cy="287020"/>
          </a:xfrm>
          <a:prstGeom prst="rect">
            <a:avLst/>
          </a:prstGeom>
          <a:solidFill>
            <a:srgbClr val="FFE480"/>
          </a:solidFill>
        </p:spPr>
        <p:txBody>
          <a:bodyPr vert="horz" wrap="square" lIns="0" tIns="43815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345"/>
              </a:spcBef>
            </a:pPr>
            <a:r>
              <a:rPr sz="1200" spc="-25" dirty="0">
                <a:latin typeface="Carlito"/>
                <a:cs typeface="Carlito"/>
              </a:rPr>
              <a:t>Team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sizes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across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directorates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will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vary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significantly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depending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on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department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priorities,</a:t>
            </a:r>
            <a:r>
              <a:rPr sz="1200" spc="-25" dirty="0">
                <a:latin typeface="Carlito"/>
                <a:cs typeface="Carlito"/>
              </a:rPr>
              <a:t> etc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881496" y="6265748"/>
            <a:ext cx="429259" cy="112395"/>
          </a:xfrm>
          <a:custGeom>
            <a:avLst/>
            <a:gdLst/>
            <a:ahLst/>
            <a:cxnLst/>
            <a:rect l="l" t="t" r="r" b="b"/>
            <a:pathLst>
              <a:path w="429260" h="112395">
                <a:moveTo>
                  <a:pt x="214502" y="0"/>
                </a:moveTo>
                <a:lnTo>
                  <a:pt x="0" y="111975"/>
                </a:lnTo>
                <a:lnTo>
                  <a:pt x="429005" y="111975"/>
                </a:lnTo>
                <a:lnTo>
                  <a:pt x="214502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2" name="object 52"/>
          <p:cNvGrpSpPr/>
          <p:nvPr/>
        </p:nvGrpSpPr>
        <p:grpSpPr>
          <a:xfrm>
            <a:off x="8135088" y="1179588"/>
            <a:ext cx="3001010" cy="608330"/>
            <a:chOff x="8135088" y="1179588"/>
            <a:chExt cx="3001010" cy="608330"/>
          </a:xfrm>
        </p:grpSpPr>
        <p:pic>
          <p:nvPicPr>
            <p:cNvPr id="53" name="object 5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135088" y="1208340"/>
              <a:ext cx="3000802" cy="579490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264651" y="1179588"/>
              <a:ext cx="2769107" cy="545579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8157209" y="1221231"/>
              <a:ext cx="2907665" cy="504190"/>
            </a:xfrm>
            <a:custGeom>
              <a:avLst/>
              <a:gdLst/>
              <a:ahLst/>
              <a:cxnLst/>
              <a:rect l="l" t="t" r="r" b="b"/>
              <a:pathLst>
                <a:path w="2907665" h="504189">
                  <a:moveTo>
                    <a:pt x="2907665" y="0"/>
                  </a:moveTo>
                  <a:lnTo>
                    <a:pt x="0" y="0"/>
                  </a:lnTo>
                  <a:lnTo>
                    <a:pt x="0" y="370331"/>
                  </a:lnTo>
                  <a:lnTo>
                    <a:pt x="484505" y="370331"/>
                  </a:lnTo>
                  <a:lnTo>
                    <a:pt x="795782" y="504063"/>
                  </a:lnTo>
                  <a:lnTo>
                    <a:pt x="1211453" y="370331"/>
                  </a:lnTo>
                  <a:lnTo>
                    <a:pt x="2907665" y="370331"/>
                  </a:lnTo>
                  <a:lnTo>
                    <a:pt x="2907665" y="0"/>
                  </a:lnTo>
                  <a:close/>
                </a:path>
              </a:pathLst>
            </a:custGeom>
            <a:solidFill>
              <a:srgbClr val="FFE4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157209" y="1221231"/>
              <a:ext cx="2907665" cy="504190"/>
            </a:xfrm>
            <a:custGeom>
              <a:avLst/>
              <a:gdLst/>
              <a:ahLst/>
              <a:cxnLst/>
              <a:rect l="l" t="t" r="r" b="b"/>
              <a:pathLst>
                <a:path w="2907665" h="504189">
                  <a:moveTo>
                    <a:pt x="0" y="0"/>
                  </a:moveTo>
                  <a:lnTo>
                    <a:pt x="484505" y="0"/>
                  </a:lnTo>
                  <a:lnTo>
                    <a:pt x="1211453" y="0"/>
                  </a:lnTo>
                  <a:lnTo>
                    <a:pt x="2907665" y="0"/>
                  </a:lnTo>
                  <a:lnTo>
                    <a:pt x="2907665" y="216026"/>
                  </a:lnTo>
                  <a:lnTo>
                    <a:pt x="2907665" y="308609"/>
                  </a:lnTo>
                  <a:lnTo>
                    <a:pt x="2907665" y="370331"/>
                  </a:lnTo>
                  <a:lnTo>
                    <a:pt x="1211453" y="370331"/>
                  </a:lnTo>
                  <a:lnTo>
                    <a:pt x="795782" y="504063"/>
                  </a:lnTo>
                  <a:lnTo>
                    <a:pt x="484505" y="370331"/>
                  </a:lnTo>
                  <a:lnTo>
                    <a:pt x="0" y="370331"/>
                  </a:lnTo>
                  <a:lnTo>
                    <a:pt x="0" y="308609"/>
                  </a:lnTo>
                  <a:lnTo>
                    <a:pt x="0" y="21602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FE4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8360791" y="1224788"/>
            <a:ext cx="250253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Names</a:t>
            </a:r>
            <a:r>
              <a:rPr sz="1050" spc="-2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vary</a:t>
            </a:r>
            <a:r>
              <a:rPr sz="1050" spc="-4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by</a:t>
            </a:r>
            <a:r>
              <a:rPr sz="1050" spc="-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department,</a:t>
            </a:r>
            <a:r>
              <a:rPr sz="1050" spc="-3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and</a:t>
            </a:r>
            <a:r>
              <a:rPr sz="1050" spc="-2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can</a:t>
            </a:r>
            <a:r>
              <a:rPr sz="1050" spc="-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be </a:t>
            </a:r>
            <a:r>
              <a:rPr sz="1050" spc="-10" dirty="0">
                <a:latin typeface="Carlito"/>
                <a:cs typeface="Carlito"/>
              </a:rPr>
              <a:t>called</a:t>
            </a:r>
            <a:endParaRPr sz="105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divisions,</a:t>
            </a:r>
            <a:r>
              <a:rPr sz="1050" spc="-3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groups,</a:t>
            </a:r>
            <a:r>
              <a:rPr sz="1050" spc="-3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units</a:t>
            </a:r>
            <a:r>
              <a:rPr sz="1050" spc="-25" dirty="0">
                <a:latin typeface="Carlito"/>
                <a:cs typeface="Carlito"/>
              </a:rPr>
              <a:t> etc</a:t>
            </a:r>
            <a:endParaRPr sz="1050">
              <a:latin typeface="Carlito"/>
              <a:cs typeface="Carlito"/>
            </a:endParaRPr>
          </a:p>
        </p:txBody>
      </p:sp>
      <p:sp>
        <p:nvSpPr>
          <p:cNvPr id="58" name="object 58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11341480" cy="651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150" dirty="0"/>
              <a:t>WHAT</a:t>
            </a:r>
            <a:r>
              <a:rPr spc="-65" dirty="0"/>
              <a:t> </a:t>
            </a:r>
            <a:r>
              <a:rPr spc="-250" dirty="0"/>
              <a:t>DOES</a:t>
            </a:r>
            <a:r>
              <a:rPr spc="-60" dirty="0"/>
              <a:t> </a:t>
            </a:r>
            <a:r>
              <a:rPr spc="-204" dirty="0"/>
              <a:t>A</a:t>
            </a:r>
            <a:r>
              <a:rPr spc="-70" dirty="0"/>
              <a:t> </a:t>
            </a:r>
            <a:r>
              <a:rPr spc="-125" dirty="0"/>
              <a:t>‘TYPICAL’</a:t>
            </a:r>
            <a:r>
              <a:rPr spc="-70" dirty="0"/>
              <a:t> </a:t>
            </a:r>
            <a:r>
              <a:rPr spc="-175" dirty="0"/>
              <a:t>UK</a:t>
            </a:r>
            <a:r>
              <a:rPr spc="-75" dirty="0"/>
              <a:t> </a:t>
            </a:r>
            <a:r>
              <a:rPr spc="-195" dirty="0"/>
              <a:t>GOVERNMENT</a:t>
            </a:r>
            <a:r>
              <a:rPr spc="-70" dirty="0"/>
              <a:t> </a:t>
            </a:r>
            <a:r>
              <a:rPr spc="-170" dirty="0"/>
              <a:t>DEPARTMENT</a:t>
            </a:r>
            <a:r>
              <a:rPr spc="-75" dirty="0"/>
              <a:t> </a:t>
            </a:r>
            <a:r>
              <a:rPr spc="-240" dirty="0"/>
              <a:t>LOOK</a:t>
            </a:r>
            <a:r>
              <a:rPr spc="-70" dirty="0"/>
              <a:t> </a:t>
            </a:r>
            <a:r>
              <a:rPr spc="-60" dirty="0"/>
              <a:t>LIKE?</a:t>
            </a:r>
          </a:p>
          <a:p>
            <a:pPr marL="12700">
              <a:lnSpc>
                <a:spcPts val="1860"/>
              </a:lnSpc>
            </a:pPr>
            <a:r>
              <a:rPr sz="1600" b="0" dirty="0">
                <a:latin typeface="Carlito"/>
                <a:cs typeface="Carlito"/>
              </a:rPr>
              <a:t>A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standard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government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department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is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split</a:t>
            </a:r>
            <a:r>
              <a:rPr sz="1600" b="0" spc="-6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into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multiple</a:t>
            </a:r>
            <a:r>
              <a:rPr sz="1600" b="0" spc="-6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directorates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(divisions,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groups,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units,</a:t>
            </a:r>
            <a:r>
              <a:rPr sz="1600" b="0" spc="-5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etc.)</a:t>
            </a:r>
            <a:endParaRPr sz="16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95978"/>
            <a:ext cx="62071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65" dirty="0"/>
              <a:t>THE</a:t>
            </a:r>
            <a:r>
              <a:rPr sz="4000" spc="-100" dirty="0"/>
              <a:t> </a:t>
            </a:r>
            <a:r>
              <a:rPr sz="4000" spc="-254" dirty="0"/>
              <a:t>TRANSFORMATION</a:t>
            </a:r>
            <a:r>
              <a:rPr sz="4000" spc="-30" dirty="0"/>
              <a:t> </a:t>
            </a:r>
            <a:r>
              <a:rPr sz="4000" spc="-380" dirty="0"/>
              <a:t>PROCESS</a:t>
            </a:r>
            <a:endParaRPr sz="4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947354"/>
            <a:ext cx="11277600" cy="1261110"/>
          </a:xfrm>
          <a:custGeom>
            <a:avLst/>
            <a:gdLst/>
            <a:ahLst/>
            <a:cxnLst/>
            <a:rect l="l" t="t" r="r" b="b"/>
            <a:pathLst>
              <a:path w="11277600" h="1261110">
                <a:moveTo>
                  <a:pt x="11277600" y="0"/>
                </a:moveTo>
                <a:lnTo>
                  <a:pt x="0" y="0"/>
                </a:lnTo>
                <a:lnTo>
                  <a:pt x="0" y="1260538"/>
                </a:lnTo>
                <a:lnTo>
                  <a:pt x="11277600" y="1260538"/>
                </a:lnTo>
                <a:lnTo>
                  <a:pt x="11277600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67713" y="2276094"/>
            <a:ext cx="1404620" cy="531556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r>
              <a:rPr sz="1800" b="1" spc="-40" dirty="0">
                <a:latin typeface="Liberation Sans Narrow"/>
                <a:cs typeface="Liberation Sans Narrow"/>
              </a:rPr>
              <a:t>FISCAL </a:t>
            </a:r>
            <a:r>
              <a:rPr sz="1800" b="1" spc="-140" dirty="0">
                <a:latin typeface="Liberation Sans Narrow"/>
                <a:cs typeface="Liberation Sans Narrow"/>
              </a:rPr>
              <a:t>EVENTS</a:t>
            </a:r>
            <a:endParaRPr sz="1800" dirty="0">
              <a:latin typeface="Liberation Sans Narrow"/>
              <a:cs typeface="Liberation Sans Narro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3389185"/>
            <a:ext cx="11277600" cy="1261110"/>
          </a:xfrm>
          <a:custGeom>
            <a:avLst/>
            <a:gdLst/>
            <a:ahLst/>
            <a:cxnLst/>
            <a:rect l="l" t="t" r="r" b="b"/>
            <a:pathLst>
              <a:path w="11277600" h="1261110">
                <a:moveTo>
                  <a:pt x="11277600" y="0"/>
                </a:moveTo>
                <a:lnTo>
                  <a:pt x="0" y="0"/>
                </a:lnTo>
                <a:lnTo>
                  <a:pt x="0" y="1260538"/>
                </a:lnTo>
                <a:lnTo>
                  <a:pt x="11277600" y="1260538"/>
                </a:lnTo>
                <a:lnTo>
                  <a:pt x="11277600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67712" y="3718052"/>
            <a:ext cx="1551687" cy="531556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r>
              <a:rPr sz="1800" b="1" spc="-10" dirty="0">
                <a:latin typeface="Liberation Sans Narrow"/>
                <a:cs typeface="Liberation Sans Narrow"/>
              </a:rPr>
              <a:t>SPENDING </a:t>
            </a:r>
            <a:r>
              <a:rPr sz="1800" b="1" spc="-175" dirty="0">
                <a:latin typeface="Liberation Sans Narrow"/>
                <a:cs typeface="Liberation Sans Narrow"/>
              </a:rPr>
              <a:t>PROCESSES</a:t>
            </a:r>
            <a:endParaRPr sz="1800" dirty="0">
              <a:latin typeface="Liberation Sans Narrow"/>
              <a:cs typeface="Liberation Sans Narro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" y="4860086"/>
            <a:ext cx="11277600" cy="1261110"/>
          </a:xfrm>
          <a:custGeom>
            <a:avLst/>
            <a:gdLst/>
            <a:ahLst/>
            <a:cxnLst/>
            <a:rect l="l" t="t" r="r" b="b"/>
            <a:pathLst>
              <a:path w="11277600" h="1261110">
                <a:moveTo>
                  <a:pt x="11277600" y="0"/>
                </a:moveTo>
                <a:lnTo>
                  <a:pt x="0" y="0"/>
                </a:lnTo>
                <a:lnTo>
                  <a:pt x="0" y="1260538"/>
                </a:lnTo>
                <a:lnTo>
                  <a:pt x="11277600" y="1260538"/>
                </a:lnTo>
                <a:lnTo>
                  <a:pt x="11277600" y="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67712" y="5189347"/>
            <a:ext cx="1746759" cy="533346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ts val="1939"/>
              </a:lnSpc>
              <a:spcBef>
                <a:spcPts val="345"/>
              </a:spcBef>
            </a:pPr>
            <a:r>
              <a:rPr sz="1800" b="1" spc="-114" dirty="0">
                <a:latin typeface="Liberation Sans Narrow"/>
                <a:cs typeface="Liberation Sans Narrow"/>
              </a:rPr>
              <a:t>DEPARTMENTAL </a:t>
            </a:r>
            <a:r>
              <a:rPr sz="1800" b="1" spc="-10" dirty="0">
                <a:latin typeface="Liberation Sans Narrow"/>
                <a:cs typeface="Liberation Sans Narrow"/>
              </a:rPr>
              <a:t>ACTIVITY</a:t>
            </a:r>
            <a:endParaRPr sz="1800" dirty="0">
              <a:latin typeface="Liberation Sans Narrow"/>
              <a:cs typeface="Liberation Sans Narrow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997644" y="1411147"/>
            <a:ext cx="8641715" cy="4994910"/>
            <a:chOff x="2997644" y="1411147"/>
            <a:chExt cx="8641715" cy="4994910"/>
          </a:xfrm>
        </p:grpSpPr>
        <p:sp>
          <p:nvSpPr>
            <p:cNvPr id="9" name="object 9"/>
            <p:cNvSpPr/>
            <p:nvPr/>
          </p:nvSpPr>
          <p:spPr>
            <a:xfrm>
              <a:off x="3002407" y="1546605"/>
              <a:ext cx="8632190" cy="4854575"/>
            </a:xfrm>
            <a:custGeom>
              <a:avLst/>
              <a:gdLst/>
              <a:ahLst/>
              <a:cxnLst/>
              <a:rect l="l" t="t" r="r" b="b"/>
              <a:pathLst>
                <a:path w="8632190" h="4854575">
                  <a:moveTo>
                    <a:pt x="2934970" y="4854194"/>
                  </a:moveTo>
                  <a:lnTo>
                    <a:pt x="5696966" y="4854194"/>
                  </a:lnTo>
                  <a:lnTo>
                    <a:pt x="5696966" y="0"/>
                  </a:lnTo>
                  <a:lnTo>
                    <a:pt x="2934970" y="0"/>
                  </a:lnTo>
                  <a:lnTo>
                    <a:pt x="2934970" y="4854194"/>
                  </a:lnTo>
                  <a:close/>
                </a:path>
                <a:path w="8632190" h="4854575">
                  <a:moveTo>
                    <a:pt x="5869940" y="4854194"/>
                  </a:moveTo>
                  <a:lnTo>
                    <a:pt x="8631936" y="4854194"/>
                  </a:lnTo>
                  <a:lnTo>
                    <a:pt x="8631936" y="0"/>
                  </a:lnTo>
                  <a:lnTo>
                    <a:pt x="5869940" y="0"/>
                  </a:lnTo>
                  <a:lnTo>
                    <a:pt x="5869940" y="4854194"/>
                  </a:lnTo>
                  <a:close/>
                </a:path>
                <a:path w="8632190" h="4854575">
                  <a:moveTo>
                    <a:pt x="0" y="4854194"/>
                  </a:moveTo>
                  <a:lnTo>
                    <a:pt x="2761996" y="4854194"/>
                  </a:lnTo>
                  <a:lnTo>
                    <a:pt x="2761996" y="0"/>
                  </a:lnTo>
                  <a:lnTo>
                    <a:pt x="0" y="0"/>
                  </a:lnTo>
                  <a:lnTo>
                    <a:pt x="0" y="485419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43325" y="1411147"/>
              <a:ext cx="7108825" cy="269240"/>
            </a:xfrm>
            <a:custGeom>
              <a:avLst/>
              <a:gdLst/>
              <a:ahLst/>
              <a:cxnLst/>
              <a:rect l="l" t="t" r="r" b="b"/>
              <a:pathLst>
                <a:path w="7108825" h="269239">
                  <a:moveTo>
                    <a:pt x="1280160" y="0"/>
                  </a:moveTo>
                  <a:lnTo>
                    <a:pt x="0" y="0"/>
                  </a:lnTo>
                  <a:lnTo>
                    <a:pt x="0" y="268681"/>
                  </a:lnTo>
                  <a:lnTo>
                    <a:pt x="1280160" y="268681"/>
                  </a:lnTo>
                  <a:lnTo>
                    <a:pt x="1280160" y="0"/>
                  </a:lnTo>
                  <a:close/>
                </a:path>
                <a:path w="7108825" h="269239">
                  <a:moveTo>
                    <a:pt x="4173372" y="0"/>
                  </a:moveTo>
                  <a:lnTo>
                    <a:pt x="2976753" y="0"/>
                  </a:lnTo>
                  <a:lnTo>
                    <a:pt x="2976753" y="268681"/>
                  </a:lnTo>
                  <a:lnTo>
                    <a:pt x="4173372" y="268681"/>
                  </a:lnTo>
                  <a:lnTo>
                    <a:pt x="4173372" y="0"/>
                  </a:lnTo>
                  <a:close/>
                </a:path>
                <a:path w="7108825" h="269239">
                  <a:moveTo>
                    <a:pt x="7108342" y="0"/>
                  </a:moveTo>
                  <a:lnTo>
                    <a:pt x="5911723" y="0"/>
                  </a:lnTo>
                  <a:lnTo>
                    <a:pt x="5911723" y="268681"/>
                  </a:lnTo>
                  <a:lnTo>
                    <a:pt x="7108342" y="268681"/>
                  </a:lnTo>
                  <a:lnTo>
                    <a:pt x="710834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657600" y="1380870"/>
            <a:ext cx="752462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8010" algn="l"/>
                <a:tab pos="6061710" algn="l"/>
              </a:tabLst>
            </a:pPr>
            <a:r>
              <a:rPr sz="1800" b="1" spc="-25" dirty="0">
                <a:latin typeface="Liberation Sans Narrow"/>
                <a:cs typeface="Liberation Sans Narrow"/>
              </a:rPr>
              <a:t>MULTI-</a:t>
            </a:r>
            <a:r>
              <a:rPr sz="1800" b="1" spc="-20" dirty="0">
                <a:latin typeface="Liberation Sans Narrow"/>
                <a:cs typeface="Liberation Sans Narrow"/>
              </a:rPr>
              <a:t>YEAR</a:t>
            </a:r>
            <a:r>
              <a:rPr sz="1800" b="1" dirty="0">
                <a:latin typeface="Liberation Sans Narrow"/>
                <a:cs typeface="Liberation Sans Narrow"/>
              </a:rPr>
              <a:t>	</a:t>
            </a:r>
            <a:r>
              <a:rPr sz="1800" b="1" spc="-10" dirty="0">
                <a:latin typeface="Liberation Sans Narrow"/>
                <a:cs typeface="Liberation Sans Narrow"/>
              </a:rPr>
              <a:t>ANNUAL</a:t>
            </a:r>
            <a:r>
              <a:rPr sz="1800" b="1" dirty="0">
                <a:latin typeface="Liberation Sans Narrow"/>
                <a:cs typeface="Liberation Sans Narrow"/>
              </a:rPr>
              <a:t>	IN-</a:t>
            </a:r>
            <a:r>
              <a:rPr sz="1800" b="1" spc="-140" dirty="0">
                <a:latin typeface="Liberation Sans Narrow"/>
                <a:cs typeface="Liberation Sans Narrow"/>
              </a:rPr>
              <a:t>YEAR</a:t>
            </a:r>
            <a:endParaRPr sz="1800" dirty="0">
              <a:latin typeface="Liberation Sans Narrow"/>
              <a:cs typeface="Liberation Sans Narrow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25076" y="2352933"/>
            <a:ext cx="474980" cy="3376295"/>
            <a:chOff x="625076" y="2352933"/>
            <a:chExt cx="474980" cy="3376295"/>
          </a:xfrm>
        </p:grpSpPr>
        <p:sp>
          <p:nvSpPr>
            <p:cNvPr id="13" name="object 13"/>
            <p:cNvSpPr/>
            <p:nvPr/>
          </p:nvSpPr>
          <p:spPr>
            <a:xfrm>
              <a:off x="657568" y="2352933"/>
              <a:ext cx="420370" cy="462280"/>
            </a:xfrm>
            <a:custGeom>
              <a:avLst/>
              <a:gdLst/>
              <a:ahLst/>
              <a:cxnLst/>
              <a:rect l="l" t="t" r="r" b="b"/>
              <a:pathLst>
                <a:path w="420369" h="462280">
                  <a:moveTo>
                    <a:pt x="210124" y="0"/>
                  </a:moveTo>
                  <a:lnTo>
                    <a:pt x="210124" y="462279"/>
                  </a:lnTo>
                </a:path>
                <a:path w="420369" h="462280">
                  <a:moveTo>
                    <a:pt x="315188" y="136583"/>
                  </a:moveTo>
                  <a:lnTo>
                    <a:pt x="420253" y="136583"/>
                  </a:lnTo>
                  <a:lnTo>
                    <a:pt x="420253" y="31519"/>
                  </a:lnTo>
                  <a:lnTo>
                    <a:pt x="315188" y="31519"/>
                  </a:lnTo>
                  <a:lnTo>
                    <a:pt x="315188" y="136583"/>
                  </a:lnTo>
                  <a:close/>
                </a:path>
                <a:path w="420369" h="462280">
                  <a:moveTo>
                    <a:pt x="262656" y="84051"/>
                  </a:moveTo>
                  <a:lnTo>
                    <a:pt x="210124" y="84051"/>
                  </a:lnTo>
                </a:path>
                <a:path w="420369" h="462280">
                  <a:moveTo>
                    <a:pt x="315188" y="430760"/>
                  </a:moveTo>
                  <a:lnTo>
                    <a:pt x="420253" y="430760"/>
                  </a:lnTo>
                  <a:lnTo>
                    <a:pt x="420253" y="325696"/>
                  </a:lnTo>
                  <a:lnTo>
                    <a:pt x="315188" y="325696"/>
                  </a:lnTo>
                  <a:lnTo>
                    <a:pt x="315188" y="430760"/>
                  </a:lnTo>
                  <a:close/>
                </a:path>
                <a:path w="420369" h="462280">
                  <a:moveTo>
                    <a:pt x="262656" y="378231"/>
                  </a:moveTo>
                  <a:lnTo>
                    <a:pt x="210124" y="378231"/>
                  </a:lnTo>
                </a:path>
                <a:path w="420369" h="462280">
                  <a:moveTo>
                    <a:pt x="0" y="283673"/>
                  </a:moveTo>
                  <a:lnTo>
                    <a:pt x="105064" y="283673"/>
                  </a:lnTo>
                  <a:lnTo>
                    <a:pt x="105064" y="178609"/>
                  </a:lnTo>
                  <a:lnTo>
                    <a:pt x="0" y="178609"/>
                  </a:lnTo>
                  <a:lnTo>
                    <a:pt x="0" y="283673"/>
                  </a:lnTo>
                  <a:close/>
                </a:path>
                <a:path w="420369" h="462280">
                  <a:moveTo>
                    <a:pt x="157592" y="231141"/>
                  </a:moveTo>
                  <a:lnTo>
                    <a:pt x="210124" y="231141"/>
                  </a:lnTo>
                </a:path>
              </a:pathLst>
            </a:custGeom>
            <a:ln w="1245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57568" y="3805270"/>
              <a:ext cx="431165" cy="441325"/>
            </a:xfrm>
            <a:custGeom>
              <a:avLst/>
              <a:gdLst/>
              <a:ahLst/>
              <a:cxnLst/>
              <a:rect l="l" t="t" r="r" b="b"/>
              <a:pathLst>
                <a:path w="431165" h="441325">
                  <a:moveTo>
                    <a:pt x="0" y="63038"/>
                  </a:moveTo>
                  <a:lnTo>
                    <a:pt x="105059" y="0"/>
                  </a:lnTo>
                  <a:lnTo>
                    <a:pt x="210124" y="63038"/>
                  </a:lnTo>
                  <a:lnTo>
                    <a:pt x="105060" y="126077"/>
                  </a:lnTo>
                  <a:lnTo>
                    <a:pt x="0" y="63038"/>
                  </a:lnTo>
                  <a:close/>
                </a:path>
                <a:path w="431165" h="441325">
                  <a:moveTo>
                    <a:pt x="262656" y="273167"/>
                  </a:moveTo>
                  <a:lnTo>
                    <a:pt x="430759" y="273167"/>
                  </a:lnTo>
                  <a:lnTo>
                    <a:pt x="430759" y="168103"/>
                  </a:lnTo>
                  <a:lnTo>
                    <a:pt x="262656" y="168103"/>
                  </a:lnTo>
                  <a:lnTo>
                    <a:pt x="262656" y="273167"/>
                  </a:lnTo>
                  <a:close/>
                </a:path>
                <a:path w="431165" h="441325">
                  <a:moveTo>
                    <a:pt x="147085" y="336206"/>
                  </a:moveTo>
                  <a:lnTo>
                    <a:pt x="167534" y="340333"/>
                  </a:lnTo>
                  <a:lnTo>
                    <a:pt x="184232" y="351590"/>
                  </a:lnTo>
                  <a:lnTo>
                    <a:pt x="195490" y="368287"/>
                  </a:lnTo>
                  <a:lnTo>
                    <a:pt x="199617" y="388734"/>
                  </a:lnTo>
                  <a:lnTo>
                    <a:pt x="195490" y="409182"/>
                  </a:lnTo>
                  <a:lnTo>
                    <a:pt x="184232" y="425880"/>
                  </a:lnTo>
                  <a:lnTo>
                    <a:pt x="167534" y="437138"/>
                  </a:lnTo>
                  <a:lnTo>
                    <a:pt x="147085" y="441266"/>
                  </a:lnTo>
                  <a:lnTo>
                    <a:pt x="63034" y="441266"/>
                  </a:lnTo>
                  <a:lnTo>
                    <a:pt x="42589" y="437138"/>
                  </a:lnTo>
                  <a:lnTo>
                    <a:pt x="25892" y="425880"/>
                  </a:lnTo>
                  <a:lnTo>
                    <a:pt x="14634" y="409182"/>
                  </a:lnTo>
                  <a:lnTo>
                    <a:pt x="10506" y="388734"/>
                  </a:lnTo>
                  <a:lnTo>
                    <a:pt x="14634" y="368287"/>
                  </a:lnTo>
                  <a:lnTo>
                    <a:pt x="25892" y="351590"/>
                  </a:lnTo>
                  <a:lnTo>
                    <a:pt x="42589" y="340333"/>
                  </a:lnTo>
                  <a:lnTo>
                    <a:pt x="63034" y="336206"/>
                  </a:lnTo>
                  <a:lnTo>
                    <a:pt x="147085" y="336206"/>
                  </a:lnTo>
                  <a:close/>
                </a:path>
                <a:path w="431165" h="441325">
                  <a:moveTo>
                    <a:pt x="105060" y="126077"/>
                  </a:moveTo>
                  <a:lnTo>
                    <a:pt x="105060" y="336206"/>
                  </a:lnTo>
                </a:path>
                <a:path w="431165" h="441325">
                  <a:moveTo>
                    <a:pt x="210124" y="63038"/>
                  </a:moveTo>
                  <a:lnTo>
                    <a:pt x="346708" y="63038"/>
                  </a:lnTo>
                  <a:lnTo>
                    <a:pt x="346708" y="115570"/>
                  </a:lnTo>
                </a:path>
                <a:path w="431165" h="441325">
                  <a:moveTo>
                    <a:pt x="199617" y="388734"/>
                  </a:moveTo>
                  <a:lnTo>
                    <a:pt x="346708" y="388734"/>
                  </a:lnTo>
                  <a:lnTo>
                    <a:pt x="346708" y="325699"/>
                  </a:lnTo>
                </a:path>
              </a:pathLst>
            </a:custGeom>
            <a:ln w="1245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1149" y="5380264"/>
              <a:ext cx="222580" cy="22258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631302" y="5260412"/>
              <a:ext cx="462280" cy="462280"/>
            </a:xfrm>
            <a:custGeom>
              <a:avLst/>
              <a:gdLst/>
              <a:ahLst/>
              <a:cxnLst/>
              <a:rect l="l" t="t" r="r" b="b"/>
              <a:pathLst>
                <a:path w="462280" h="462279">
                  <a:moveTo>
                    <a:pt x="462278" y="262660"/>
                  </a:moveTo>
                  <a:lnTo>
                    <a:pt x="462278" y="199622"/>
                  </a:lnTo>
                  <a:lnTo>
                    <a:pt x="395037" y="194369"/>
                  </a:lnTo>
                  <a:lnTo>
                    <a:pt x="391294" y="180398"/>
                  </a:lnTo>
                  <a:lnTo>
                    <a:pt x="386369" y="166921"/>
                  </a:lnTo>
                  <a:lnTo>
                    <a:pt x="380263" y="154034"/>
                  </a:lnTo>
                  <a:lnTo>
                    <a:pt x="372974" y="141836"/>
                  </a:lnTo>
                  <a:lnTo>
                    <a:pt x="417101" y="90355"/>
                  </a:lnTo>
                  <a:lnTo>
                    <a:pt x="372974" y="46228"/>
                  </a:lnTo>
                  <a:lnTo>
                    <a:pt x="320441" y="89304"/>
                  </a:lnTo>
                  <a:lnTo>
                    <a:pt x="308244" y="82015"/>
                  </a:lnTo>
                  <a:lnTo>
                    <a:pt x="295357" y="75909"/>
                  </a:lnTo>
                  <a:lnTo>
                    <a:pt x="281880" y="70984"/>
                  </a:lnTo>
                  <a:lnTo>
                    <a:pt x="267909" y="67241"/>
                  </a:lnTo>
                  <a:lnTo>
                    <a:pt x="262656" y="0"/>
                  </a:lnTo>
                  <a:lnTo>
                    <a:pt x="199617" y="0"/>
                  </a:lnTo>
                  <a:lnTo>
                    <a:pt x="194364" y="67241"/>
                  </a:lnTo>
                  <a:lnTo>
                    <a:pt x="180394" y="70984"/>
                  </a:lnTo>
                  <a:lnTo>
                    <a:pt x="166916" y="75909"/>
                  </a:lnTo>
                  <a:lnTo>
                    <a:pt x="154029" y="82015"/>
                  </a:lnTo>
                  <a:lnTo>
                    <a:pt x="141832" y="89304"/>
                  </a:lnTo>
                  <a:lnTo>
                    <a:pt x="90350" y="45177"/>
                  </a:lnTo>
                  <a:lnTo>
                    <a:pt x="46228" y="89304"/>
                  </a:lnTo>
                  <a:lnTo>
                    <a:pt x="89300" y="141836"/>
                  </a:lnTo>
                  <a:lnTo>
                    <a:pt x="82011" y="154034"/>
                  </a:lnTo>
                  <a:lnTo>
                    <a:pt x="75904" y="166921"/>
                  </a:lnTo>
                  <a:lnTo>
                    <a:pt x="70979" y="180398"/>
                  </a:lnTo>
                  <a:lnTo>
                    <a:pt x="67236" y="194369"/>
                  </a:lnTo>
                  <a:lnTo>
                    <a:pt x="0" y="199622"/>
                  </a:lnTo>
                  <a:lnTo>
                    <a:pt x="0" y="262660"/>
                  </a:lnTo>
                  <a:lnTo>
                    <a:pt x="67236" y="267914"/>
                  </a:lnTo>
                  <a:lnTo>
                    <a:pt x="70979" y="281884"/>
                  </a:lnTo>
                  <a:lnTo>
                    <a:pt x="75904" y="295362"/>
                  </a:lnTo>
                  <a:lnTo>
                    <a:pt x="82011" y="308249"/>
                  </a:lnTo>
                  <a:lnTo>
                    <a:pt x="89300" y="320446"/>
                  </a:lnTo>
                  <a:lnTo>
                    <a:pt x="45177" y="371927"/>
                  </a:lnTo>
                  <a:lnTo>
                    <a:pt x="89300" y="416051"/>
                  </a:lnTo>
                  <a:lnTo>
                    <a:pt x="141832" y="372978"/>
                  </a:lnTo>
                  <a:lnTo>
                    <a:pt x="154029" y="380267"/>
                  </a:lnTo>
                  <a:lnTo>
                    <a:pt x="166916" y="386374"/>
                  </a:lnTo>
                  <a:lnTo>
                    <a:pt x="180394" y="391299"/>
                  </a:lnTo>
                  <a:lnTo>
                    <a:pt x="194364" y="395042"/>
                  </a:lnTo>
                  <a:lnTo>
                    <a:pt x="199617" y="462279"/>
                  </a:lnTo>
                  <a:lnTo>
                    <a:pt x="262656" y="462279"/>
                  </a:lnTo>
                  <a:lnTo>
                    <a:pt x="267909" y="395042"/>
                  </a:lnTo>
                  <a:lnTo>
                    <a:pt x="281880" y="391299"/>
                  </a:lnTo>
                  <a:lnTo>
                    <a:pt x="295357" y="386374"/>
                  </a:lnTo>
                  <a:lnTo>
                    <a:pt x="308244" y="380267"/>
                  </a:lnTo>
                  <a:lnTo>
                    <a:pt x="320441" y="372978"/>
                  </a:lnTo>
                  <a:lnTo>
                    <a:pt x="371923" y="417102"/>
                  </a:lnTo>
                  <a:lnTo>
                    <a:pt x="416050" y="372978"/>
                  </a:lnTo>
                  <a:lnTo>
                    <a:pt x="372974" y="320446"/>
                  </a:lnTo>
                  <a:lnTo>
                    <a:pt x="380263" y="308249"/>
                  </a:lnTo>
                  <a:lnTo>
                    <a:pt x="386369" y="295362"/>
                  </a:lnTo>
                  <a:lnTo>
                    <a:pt x="391294" y="281884"/>
                  </a:lnTo>
                  <a:lnTo>
                    <a:pt x="395037" y="267914"/>
                  </a:lnTo>
                  <a:lnTo>
                    <a:pt x="433911" y="264877"/>
                  </a:lnTo>
                  <a:lnTo>
                    <a:pt x="453873" y="263317"/>
                  </a:lnTo>
                  <a:lnTo>
                    <a:pt x="461228" y="262743"/>
                  </a:lnTo>
                  <a:lnTo>
                    <a:pt x="462278" y="262660"/>
                  </a:lnTo>
                  <a:close/>
                </a:path>
              </a:pathLst>
            </a:custGeom>
            <a:ln w="1245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0414" y="5432796"/>
              <a:ext cx="84051" cy="117516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3123183" y="2093404"/>
            <a:ext cx="2520950" cy="96901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Spending</a:t>
            </a:r>
            <a:r>
              <a:rPr sz="14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Review</a:t>
            </a:r>
            <a:r>
              <a:rPr sz="1400" b="1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(SR)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set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 budgets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59423" y="2093404"/>
            <a:ext cx="2520950" cy="96901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Spring/Autumn</a:t>
            </a:r>
            <a:r>
              <a:rPr sz="1400" b="1" spc="-7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Budgets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3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calibrate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priorities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005061" y="2093404"/>
            <a:ext cx="2520950" cy="96901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Emergency</a:t>
            </a:r>
            <a:r>
              <a:rPr sz="1400" b="1" spc="-7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Statements</a:t>
            </a:r>
            <a:endParaRPr sz="1400">
              <a:latin typeface="Carlito"/>
              <a:cs typeface="Carlito"/>
            </a:endParaRPr>
          </a:p>
          <a:p>
            <a:pPr marL="635"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respond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crises/change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23057" y="3535171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3810" rIns="0" bIns="0" rtlCol="0">
            <a:spAutoFit/>
          </a:bodyPr>
          <a:lstStyle/>
          <a:p>
            <a:pPr marL="744855" marR="581025" indent="-155575">
              <a:lnSpc>
                <a:spcPct val="100000"/>
              </a:lnSpc>
              <a:spcBef>
                <a:spcPts val="30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SR</a:t>
            </a:r>
            <a:r>
              <a:rPr sz="1400" b="1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negotiations</a:t>
            </a:r>
            <a:r>
              <a:rPr sz="1400" b="1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to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agree</a:t>
            </a:r>
            <a:r>
              <a:rPr sz="1400" spc="-3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budgets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123057" y="4046473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712470" marR="615315" indent="-90170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Programme-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level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Business</a:t>
            </a:r>
            <a:r>
              <a:rPr sz="1400" b="1" spc="-4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Cases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59423" y="3535235"/>
            <a:ext cx="2520950" cy="96901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34"/>
              </a:spcBef>
            </a:pP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Project-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level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Business</a:t>
            </a:r>
            <a:r>
              <a:rPr sz="1400" b="1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Cases</a:t>
            </a:r>
            <a:endParaRPr sz="1400">
              <a:latin typeface="Carlito"/>
              <a:cs typeface="Carlito"/>
            </a:endParaRPr>
          </a:p>
          <a:p>
            <a:pPr marL="1270"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(SOC,</a:t>
            </a:r>
            <a:r>
              <a:rPr sz="1400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OBC,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FBC)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005061" y="3535171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381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0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Delegated</a:t>
            </a:r>
            <a:r>
              <a:rPr sz="1400" b="1" spc="-4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Authority</a:t>
            </a:r>
            <a:r>
              <a:rPr sz="14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Limits</a:t>
            </a:r>
            <a:endParaRPr sz="1400">
              <a:latin typeface="Carlito"/>
              <a:cs typeface="Carlito"/>
            </a:endParaRPr>
          </a:p>
          <a:p>
            <a:pPr marL="1905"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assess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new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above-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limit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 spend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005061" y="4046473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309245" marR="299720" indent="15240">
              <a:lnSpc>
                <a:spcPct val="100000"/>
              </a:lnSpc>
              <a:spcBef>
                <a:spcPts val="3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Main</a:t>
            </a:r>
            <a:r>
              <a:rPr sz="1400" b="1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Supplementary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Estimates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for</a:t>
            </a:r>
            <a:r>
              <a:rPr sz="1400" spc="-3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adjustments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23057" y="5014595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635000" marR="372745" indent="-253365">
              <a:lnSpc>
                <a:spcPct val="100000"/>
              </a:lnSpc>
              <a:spcBef>
                <a:spcPts val="3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Top-down</a:t>
            </a:r>
            <a:r>
              <a:rPr sz="14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&amp;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bottom-</a:t>
            </a:r>
            <a:r>
              <a:rPr sz="1400" b="1" spc="-25" dirty="0">
                <a:solidFill>
                  <a:srgbClr val="FFFFFF"/>
                </a:solidFill>
                <a:latin typeface="Carlito"/>
                <a:cs typeface="Carlito"/>
              </a:rPr>
              <a:t>up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analysis</a:t>
            </a:r>
            <a:r>
              <a:rPr sz="1400" b="1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of</a:t>
            </a:r>
            <a:r>
              <a:rPr sz="1400" spc="-20" dirty="0">
                <a:solidFill>
                  <a:srgbClr val="FFFFFF"/>
                </a:solidFill>
                <a:latin typeface="Carlito"/>
                <a:cs typeface="Carlito"/>
              </a:rPr>
              <a:t> spend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23057" y="5540349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Draft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high-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level</a:t>
            </a:r>
            <a:r>
              <a:rPr sz="1400" b="1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strategy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and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business</a:t>
            </a:r>
            <a:r>
              <a:rPr sz="1400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cases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059423" y="5014595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Conduct</a:t>
            </a:r>
            <a:r>
              <a:rPr sz="1400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annual</a:t>
            </a:r>
            <a:endParaRPr sz="1400">
              <a:latin typeface="Carlito"/>
              <a:cs typeface="Carlito"/>
            </a:endParaRPr>
          </a:p>
          <a:p>
            <a:pPr marL="1270" algn="ctr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business</a:t>
            </a:r>
            <a:r>
              <a:rPr sz="1400" b="1" spc="-4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planning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059423" y="5540349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168910">
              <a:lnSpc>
                <a:spcPct val="100000"/>
              </a:lnSpc>
              <a:spcBef>
                <a:spcPts val="3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Re-prioritise</a:t>
            </a:r>
            <a:r>
              <a:rPr sz="14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&amp;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operationalise</a:t>
            </a:r>
            <a:endParaRPr sz="1400">
              <a:latin typeface="Carlito"/>
              <a:cs typeface="Carlito"/>
            </a:endParaRPr>
          </a:p>
          <a:p>
            <a:pPr marL="246379">
              <a:lnSpc>
                <a:spcPct val="100000"/>
              </a:lnSpc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new</a:t>
            </a:r>
            <a:r>
              <a:rPr sz="1400" b="1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policy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announcements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005061" y="5014595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35"/>
              </a:spcBef>
            </a:pP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In-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year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rlito"/>
                <a:cs typeface="Carlito"/>
              </a:rPr>
              <a:t>monitoring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for</a:t>
            </a:r>
            <a:r>
              <a:rPr sz="1400" spc="6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under/over-spends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005061" y="5540349"/>
            <a:ext cx="2520950" cy="457200"/>
          </a:xfrm>
          <a:prstGeom prst="rect">
            <a:avLst/>
          </a:prstGeom>
          <a:solidFill>
            <a:srgbClr val="009DDF"/>
          </a:solidFill>
        </p:spPr>
        <p:txBody>
          <a:bodyPr vert="horz" wrap="square" lIns="0" tIns="4445" rIns="0" bIns="0" rtlCol="0">
            <a:spAutoFit/>
          </a:bodyPr>
          <a:lstStyle/>
          <a:p>
            <a:pPr marL="408305">
              <a:lnSpc>
                <a:spcPct val="100000"/>
              </a:lnSpc>
              <a:spcBef>
                <a:spcPts val="35"/>
              </a:spcBef>
            </a:pP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Reserve</a:t>
            </a:r>
            <a:r>
              <a:rPr sz="14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Claims</a:t>
            </a:r>
            <a:r>
              <a:rPr sz="14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b="1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Carlito"/>
                <a:cs typeface="Carlito"/>
              </a:rPr>
              <a:t>HMT</a:t>
            </a:r>
            <a:endParaRPr sz="1400">
              <a:latin typeface="Carlito"/>
              <a:cs typeface="Carlito"/>
            </a:endParaRPr>
          </a:p>
          <a:p>
            <a:pPr marL="399415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to</a:t>
            </a:r>
            <a:r>
              <a:rPr sz="1400" spc="-3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justify</a:t>
            </a:r>
            <a:r>
              <a:rPr sz="1400" spc="-1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FFFFFF"/>
                </a:solidFill>
                <a:latin typeface="Carlito"/>
                <a:cs typeface="Carlito"/>
              </a:rPr>
              <a:t>new</a:t>
            </a:r>
            <a:r>
              <a:rPr sz="1400" spc="-2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arlito"/>
                <a:cs typeface="Carlito"/>
              </a:rPr>
              <a:t>pressures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11288395" cy="8712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0"/>
              </a:spcBef>
            </a:pPr>
            <a:r>
              <a:rPr spc="-204" dirty="0"/>
              <a:t>BUDGETARY</a:t>
            </a:r>
            <a:r>
              <a:rPr spc="-90" dirty="0"/>
              <a:t> </a:t>
            </a:r>
            <a:r>
              <a:rPr spc="-245" dirty="0"/>
              <a:t>CYCLES</a:t>
            </a:r>
            <a:r>
              <a:rPr spc="-75" dirty="0"/>
              <a:t> </a:t>
            </a:r>
            <a:r>
              <a:rPr dirty="0"/>
              <a:t>IN</a:t>
            </a:r>
            <a:r>
              <a:rPr spc="-65" dirty="0"/>
              <a:t> </a:t>
            </a:r>
            <a:r>
              <a:rPr spc="-180" dirty="0"/>
              <a:t>UK</a:t>
            </a:r>
            <a:r>
              <a:rPr spc="-90" dirty="0"/>
              <a:t> </a:t>
            </a:r>
            <a:r>
              <a:rPr spc="-80" dirty="0"/>
              <a:t>GOVERNMENT</a:t>
            </a:r>
          </a:p>
          <a:p>
            <a:pPr marL="12700" marR="5080">
              <a:lnSpc>
                <a:spcPts val="1730"/>
              </a:lnSpc>
              <a:spcBef>
                <a:spcPts val="160"/>
              </a:spcBef>
            </a:pPr>
            <a:r>
              <a:rPr sz="1600" b="0" dirty="0">
                <a:latin typeface="Carlito"/>
                <a:cs typeface="Carlito"/>
              </a:rPr>
              <a:t>There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are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numerous,</a:t>
            </a:r>
            <a:r>
              <a:rPr sz="1600" b="0" spc="-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overlapping</a:t>
            </a:r>
            <a:r>
              <a:rPr sz="1600" b="0" spc="-3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processes which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determine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department’s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priorities</a:t>
            </a:r>
            <a:r>
              <a:rPr sz="1600" b="0" spc="-2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and</a:t>
            </a:r>
            <a:r>
              <a:rPr sz="1600" b="0" spc="-40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budget;</a:t>
            </a:r>
            <a:r>
              <a:rPr sz="1600" b="0" spc="-45" dirty="0">
                <a:latin typeface="Carlito"/>
                <a:cs typeface="Carlito"/>
              </a:rPr>
              <a:t> </a:t>
            </a:r>
            <a:r>
              <a:rPr lang="en-GB" sz="1600" b="0" spc="-45" dirty="0">
                <a:latin typeface="Carlito"/>
                <a:cs typeface="Carlito"/>
              </a:rPr>
              <a:t> </a:t>
            </a:r>
            <a:r>
              <a:rPr sz="1600" b="0" spc="-20" dirty="0">
                <a:latin typeface="Carlito"/>
                <a:cs typeface="Carlito"/>
              </a:rPr>
              <a:t>they </a:t>
            </a:r>
            <a:r>
              <a:rPr sz="1600" b="0" dirty="0">
                <a:latin typeface="Carlito"/>
                <a:cs typeface="Carlito"/>
              </a:rPr>
              <a:t>drive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capacity</a:t>
            </a:r>
            <a:r>
              <a:rPr sz="1600" b="0" spc="-3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to</a:t>
            </a:r>
            <a:r>
              <a:rPr sz="1600" b="0" spc="-15" dirty="0">
                <a:latin typeface="Carlito"/>
                <a:cs typeface="Carlito"/>
              </a:rPr>
              <a:t> </a:t>
            </a:r>
            <a:r>
              <a:rPr sz="1600" b="0" dirty="0">
                <a:latin typeface="Carlito"/>
                <a:cs typeface="Carlito"/>
              </a:rPr>
              <a:t>deliver</a:t>
            </a:r>
            <a:r>
              <a:rPr sz="1600" b="0" spc="-20" dirty="0">
                <a:latin typeface="Carlito"/>
                <a:cs typeface="Carlito"/>
              </a:rPr>
              <a:t> </a:t>
            </a:r>
            <a:r>
              <a:rPr sz="1600" b="0" spc="-10" dirty="0">
                <a:latin typeface="Carlito"/>
                <a:cs typeface="Carlito"/>
              </a:rPr>
              <a:t>transformation</a:t>
            </a:r>
            <a:endParaRPr sz="16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3479" y="2602229"/>
            <a:ext cx="0" cy="3332479"/>
          </a:xfrm>
          <a:custGeom>
            <a:avLst/>
            <a:gdLst/>
            <a:ahLst/>
            <a:cxnLst/>
            <a:rect l="l" t="t" r="r" b="b"/>
            <a:pathLst>
              <a:path h="3332479">
                <a:moveTo>
                  <a:pt x="0" y="0"/>
                </a:moveTo>
                <a:lnTo>
                  <a:pt x="0" y="333222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73479" y="2275077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408175" y="1399082"/>
            <a:ext cx="530860" cy="715010"/>
            <a:chOff x="1408175" y="1399082"/>
            <a:chExt cx="530860" cy="715010"/>
          </a:xfrm>
        </p:grpSpPr>
        <p:sp>
          <p:nvSpPr>
            <p:cNvPr id="5" name="object 5"/>
            <p:cNvSpPr/>
            <p:nvPr/>
          </p:nvSpPr>
          <p:spPr>
            <a:xfrm>
              <a:off x="1673478" y="1680591"/>
              <a:ext cx="0" cy="433070"/>
            </a:xfrm>
            <a:custGeom>
              <a:avLst/>
              <a:gdLst/>
              <a:ahLst/>
              <a:cxnLst/>
              <a:rect l="l" t="t" r="r" b="b"/>
              <a:pathLst>
                <a:path h="433069">
                  <a:moveTo>
                    <a:pt x="0" y="0"/>
                  </a:moveTo>
                  <a:lnTo>
                    <a:pt x="0" y="432904"/>
                  </a:lnTo>
                </a:path>
              </a:pathLst>
            </a:custGeom>
            <a:ln w="952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8175" y="1399082"/>
              <a:ext cx="530860" cy="281940"/>
            </a:xfrm>
            <a:custGeom>
              <a:avLst/>
              <a:gdLst/>
              <a:ahLst/>
              <a:cxnLst/>
              <a:rect l="l" t="t" r="r" b="b"/>
              <a:pathLst>
                <a:path w="530860" h="281939">
                  <a:moveTo>
                    <a:pt x="530517" y="0"/>
                  </a:moveTo>
                  <a:lnTo>
                    <a:pt x="0" y="0"/>
                  </a:lnTo>
                  <a:lnTo>
                    <a:pt x="0" y="281508"/>
                  </a:lnTo>
                  <a:lnTo>
                    <a:pt x="530517" y="281508"/>
                  </a:lnTo>
                  <a:lnTo>
                    <a:pt x="530517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67751" y="1761299"/>
              <a:ext cx="211455" cy="211454"/>
            </a:xfrm>
            <a:prstGeom prst="rect">
              <a:avLst/>
            </a:prstGeom>
          </p:spPr>
        </p:pic>
      </p:grpSp>
      <p:sp>
        <p:nvSpPr>
          <p:cNvPr id="8" name="object 8"/>
          <p:cNvSpPr/>
          <p:nvPr/>
        </p:nvSpPr>
        <p:spPr>
          <a:xfrm>
            <a:off x="2249677" y="3256660"/>
            <a:ext cx="0" cy="2677795"/>
          </a:xfrm>
          <a:custGeom>
            <a:avLst/>
            <a:gdLst/>
            <a:ahLst/>
            <a:cxnLst/>
            <a:rect l="l" t="t" r="r" b="b"/>
            <a:pathLst>
              <a:path h="2677795">
                <a:moveTo>
                  <a:pt x="0" y="0"/>
                </a:moveTo>
                <a:lnTo>
                  <a:pt x="0" y="2677795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49677" y="2929508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49677" y="2602229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69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1984501" y="1399082"/>
            <a:ext cx="9750425" cy="4540250"/>
            <a:chOff x="1984501" y="1399082"/>
            <a:chExt cx="9750425" cy="4540250"/>
          </a:xfrm>
        </p:grpSpPr>
        <p:sp>
          <p:nvSpPr>
            <p:cNvPr id="12" name="object 12"/>
            <p:cNvSpPr/>
            <p:nvPr/>
          </p:nvSpPr>
          <p:spPr>
            <a:xfrm>
              <a:off x="2249677" y="1680591"/>
              <a:ext cx="9215120" cy="4253865"/>
            </a:xfrm>
            <a:custGeom>
              <a:avLst/>
              <a:gdLst/>
              <a:ahLst/>
              <a:cxnLst/>
              <a:rect l="l" t="t" r="r" b="b"/>
              <a:pathLst>
                <a:path w="9215120" h="4253865">
                  <a:moveTo>
                    <a:pt x="0" y="0"/>
                  </a:moveTo>
                  <a:lnTo>
                    <a:pt x="0" y="760056"/>
                  </a:lnTo>
                </a:path>
                <a:path w="9215120" h="4253865">
                  <a:moveTo>
                    <a:pt x="576326" y="0"/>
                  </a:moveTo>
                  <a:lnTo>
                    <a:pt x="576326" y="1087335"/>
                  </a:lnTo>
                </a:path>
                <a:path w="9215120" h="4253865">
                  <a:moveTo>
                    <a:pt x="1152525" y="0"/>
                  </a:moveTo>
                  <a:lnTo>
                    <a:pt x="1152525" y="1414487"/>
                  </a:lnTo>
                </a:path>
                <a:path w="9215120" h="4253865">
                  <a:moveTo>
                    <a:pt x="1728724" y="0"/>
                  </a:moveTo>
                  <a:lnTo>
                    <a:pt x="1728724" y="1414487"/>
                  </a:lnTo>
                </a:path>
                <a:path w="9215120" h="4253865">
                  <a:moveTo>
                    <a:pt x="2305050" y="0"/>
                  </a:moveTo>
                  <a:lnTo>
                    <a:pt x="2305050" y="1741766"/>
                  </a:lnTo>
                </a:path>
                <a:path w="9215120" h="4253865">
                  <a:moveTo>
                    <a:pt x="2881249" y="0"/>
                  </a:moveTo>
                  <a:lnTo>
                    <a:pt x="2881249" y="2068918"/>
                  </a:lnTo>
                </a:path>
                <a:path w="9215120" h="4253865">
                  <a:moveTo>
                    <a:pt x="3457448" y="0"/>
                  </a:moveTo>
                  <a:lnTo>
                    <a:pt x="3457448" y="2068918"/>
                  </a:lnTo>
                </a:path>
                <a:path w="9215120" h="4253865">
                  <a:moveTo>
                    <a:pt x="4033774" y="0"/>
                  </a:moveTo>
                  <a:lnTo>
                    <a:pt x="4033774" y="2396197"/>
                  </a:lnTo>
                </a:path>
                <a:path w="9215120" h="4253865">
                  <a:moveTo>
                    <a:pt x="4609973" y="0"/>
                  </a:moveTo>
                  <a:lnTo>
                    <a:pt x="4609973" y="2723476"/>
                  </a:lnTo>
                </a:path>
                <a:path w="9215120" h="4253865">
                  <a:moveTo>
                    <a:pt x="5186172" y="0"/>
                  </a:moveTo>
                  <a:lnTo>
                    <a:pt x="5186172" y="2723476"/>
                  </a:lnTo>
                </a:path>
                <a:path w="9215120" h="4253865">
                  <a:moveTo>
                    <a:pt x="5762371" y="0"/>
                  </a:moveTo>
                  <a:lnTo>
                    <a:pt x="5762371" y="3377907"/>
                  </a:lnTo>
                </a:path>
                <a:path w="9215120" h="4253865">
                  <a:moveTo>
                    <a:pt x="6338697" y="0"/>
                  </a:moveTo>
                  <a:lnTo>
                    <a:pt x="6338697" y="3705059"/>
                  </a:lnTo>
                </a:path>
                <a:path w="9215120" h="4253865">
                  <a:moveTo>
                    <a:pt x="6914896" y="0"/>
                  </a:moveTo>
                  <a:lnTo>
                    <a:pt x="6914896" y="4032326"/>
                  </a:lnTo>
                </a:path>
                <a:path w="9215120" h="4253865">
                  <a:moveTo>
                    <a:pt x="7491095" y="0"/>
                  </a:moveTo>
                  <a:lnTo>
                    <a:pt x="7491095" y="4253865"/>
                  </a:lnTo>
                </a:path>
                <a:path w="9215120" h="4253865">
                  <a:moveTo>
                    <a:pt x="8067421" y="0"/>
                  </a:moveTo>
                  <a:lnTo>
                    <a:pt x="8067421" y="4253865"/>
                  </a:lnTo>
                </a:path>
                <a:path w="9215120" h="4253865">
                  <a:moveTo>
                    <a:pt x="8643620" y="0"/>
                  </a:moveTo>
                  <a:lnTo>
                    <a:pt x="8643620" y="4253865"/>
                  </a:lnTo>
                </a:path>
                <a:path w="9215120" h="4253865">
                  <a:moveTo>
                    <a:pt x="9214739" y="0"/>
                  </a:moveTo>
                  <a:lnTo>
                    <a:pt x="9214739" y="4253865"/>
                  </a:lnTo>
                </a:path>
              </a:pathLst>
            </a:custGeom>
            <a:ln w="952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84502" y="1399082"/>
              <a:ext cx="9750425" cy="281940"/>
            </a:xfrm>
            <a:custGeom>
              <a:avLst/>
              <a:gdLst/>
              <a:ahLst/>
              <a:cxnLst/>
              <a:rect l="l" t="t" r="r" b="b"/>
              <a:pathLst>
                <a:path w="9750425" h="281939">
                  <a:moveTo>
                    <a:pt x="530517" y="0"/>
                  </a:moveTo>
                  <a:lnTo>
                    <a:pt x="0" y="0"/>
                  </a:lnTo>
                  <a:lnTo>
                    <a:pt x="0" y="281508"/>
                  </a:lnTo>
                  <a:lnTo>
                    <a:pt x="530517" y="281508"/>
                  </a:lnTo>
                  <a:lnTo>
                    <a:pt x="530517" y="0"/>
                  </a:lnTo>
                  <a:close/>
                </a:path>
                <a:path w="9750425" h="281939">
                  <a:moveTo>
                    <a:pt x="1106716" y="0"/>
                  </a:moveTo>
                  <a:lnTo>
                    <a:pt x="576199" y="0"/>
                  </a:lnTo>
                  <a:lnTo>
                    <a:pt x="576199" y="281508"/>
                  </a:lnTo>
                  <a:lnTo>
                    <a:pt x="1106716" y="281508"/>
                  </a:lnTo>
                  <a:lnTo>
                    <a:pt x="1106716" y="0"/>
                  </a:lnTo>
                  <a:close/>
                </a:path>
                <a:path w="9750425" h="281939">
                  <a:moveTo>
                    <a:pt x="1682915" y="0"/>
                  </a:moveTo>
                  <a:lnTo>
                    <a:pt x="1152398" y="0"/>
                  </a:lnTo>
                  <a:lnTo>
                    <a:pt x="1152398" y="281508"/>
                  </a:lnTo>
                  <a:lnTo>
                    <a:pt x="1682915" y="281508"/>
                  </a:lnTo>
                  <a:lnTo>
                    <a:pt x="1682915" y="0"/>
                  </a:lnTo>
                  <a:close/>
                </a:path>
                <a:path w="9750425" h="281939">
                  <a:moveTo>
                    <a:pt x="2259241" y="0"/>
                  </a:moveTo>
                  <a:lnTo>
                    <a:pt x="1728724" y="0"/>
                  </a:lnTo>
                  <a:lnTo>
                    <a:pt x="1728724" y="281508"/>
                  </a:lnTo>
                  <a:lnTo>
                    <a:pt x="2259241" y="281508"/>
                  </a:lnTo>
                  <a:lnTo>
                    <a:pt x="2259241" y="0"/>
                  </a:lnTo>
                  <a:close/>
                </a:path>
                <a:path w="9750425" h="281939">
                  <a:moveTo>
                    <a:pt x="2835440" y="0"/>
                  </a:moveTo>
                  <a:lnTo>
                    <a:pt x="2304923" y="0"/>
                  </a:lnTo>
                  <a:lnTo>
                    <a:pt x="2304923" y="281508"/>
                  </a:lnTo>
                  <a:lnTo>
                    <a:pt x="2835440" y="281508"/>
                  </a:lnTo>
                  <a:lnTo>
                    <a:pt x="2835440" y="0"/>
                  </a:lnTo>
                  <a:close/>
                </a:path>
                <a:path w="9750425" h="281939">
                  <a:moveTo>
                    <a:pt x="3411639" y="0"/>
                  </a:moveTo>
                  <a:lnTo>
                    <a:pt x="2881122" y="0"/>
                  </a:lnTo>
                  <a:lnTo>
                    <a:pt x="2881122" y="281508"/>
                  </a:lnTo>
                  <a:lnTo>
                    <a:pt x="3411639" y="281508"/>
                  </a:lnTo>
                  <a:lnTo>
                    <a:pt x="3411639" y="0"/>
                  </a:lnTo>
                  <a:close/>
                </a:path>
                <a:path w="9750425" h="281939">
                  <a:moveTo>
                    <a:pt x="3987965" y="0"/>
                  </a:moveTo>
                  <a:lnTo>
                    <a:pt x="3457448" y="0"/>
                  </a:lnTo>
                  <a:lnTo>
                    <a:pt x="3457448" y="281508"/>
                  </a:lnTo>
                  <a:lnTo>
                    <a:pt x="3987965" y="281508"/>
                  </a:lnTo>
                  <a:lnTo>
                    <a:pt x="3987965" y="0"/>
                  </a:lnTo>
                  <a:close/>
                </a:path>
                <a:path w="9750425" h="281939">
                  <a:moveTo>
                    <a:pt x="4564164" y="0"/>
                  </a:moveTo>
                  <a:lnTo>
                    <a:pt x="4033647" y="0"/>
                  </a:lnTo>
                  <a:lnTo>
                    <a:pt x="4033647" y="281508"/>
                  </a:lnTo>
                  <a:lnTo>
                    <a:pt x="4564164" y="281508"/>
                  </a:lnTo>
                  <a:lnTo>
                    <a:pt x="4564164" y="0"/>
                  </a:lnTo>
                  <a:close/>
                </a:path>
                <a:path w="9750425" h="281939">
                  <a:moveTo>
                    <a:pt x="5140363" y="0"/>
                  </a:moveTo>
                  <a:lnTo>
                    <a:pt x="4609846" y="0"/>
                  </a:lnTo>
                  <a:lnTo>
                    <a:pt x="4609846" y="281508"/>
                  </a:lnTo>
                  <a:lnTo>
                    <a:pt x="5140363" y="281508"/>
                  </a:lnTo>
                  <a:lnTo>
                    <a:pt x="5140363" y="0"/>
                  </a:lnTo>
                  <a:close/>
                </a:path>
                <a:path w="9750425" h="281939">
                  <a:moveTo>
                    <a:pt x="5716562" y="0"/>
                  </a:moveTo>
                  <a:lnTo>
                    <a:pt x="5186045" y="0"/>
                  </a:lnTo>
                  <a:lnTo>
                    <a:pt x="5186045" y="281508"/>
                  </a:lnTo>
                  <a:lnTo>
                    <a:pt x="5716562" y="281508"/>
                  </a:lnTo>
                  <a:lnTo>
                    <a:pt x="5716562" y="0"/>
                  </a:lnTo>
                  <a:close/>
                </a:path>
                <a:path w="9750425" h="281939">
                  <a:moveTo>
                    <a:pt x="6292888" y="0"/>
                  </a:moveTo>
                  <a:lnTo>
                    <a:pt x="5762371" y="0"/>
                  </a:lnTo>
                  <a:lnTo>
                    <a:pt x="5762371" y="281508"/>
                  </a:lnTo>
                  <a:lnTo>
                    <a:pt x="6292888" y="281508"/>
                  </a:lnTo>
                  <a:lnTo>
                    <a:pt x="6292888" y="0"/>
                  </a:lnTo>
                  <a:close/>
                </a:path>
                <a:path w="9750425" h="281939">
                  <a:moveTo>
                    <a:pt x="6869087" y="0"/>
                  </a:moveTo>
                  <a:lnTo>
                    <a:pt x="6338570" y="0"/>
                  </a:lnTo>
                  <a:lnTo>
                    <a:pt x="6338570" y="281508"/>
                  </a:lnTo>
                  <a:lnTo>
                    <a:pt x="6869087" y="281508"/>
                  </a:lnTo>
                  <a:lnTo>
                    <a:pt x="6869087" y="0"/>
                  </a:lnTo>
                  <a:close/>
                </a:path>
                <a:path w="9750425" h="281939">
                  <a:moveTo>
                    <a:pt x="7445286" y="0"/>
                  </a:moveTo>
                  <a:lnTo>
                    <a:pt x="6914769" y="0"/>
                  </a:lnTo>
                  <a:lnTo>
                    <a:pt x="6914769" y="281508"/>
                  </a:lnTo>
                  <a:lnTo>
                    <a:pt x="7445286" y="281508"/>
                  </a:lnTo>
                  <a:lnTo>
                    <a:pt x="7445286" y="0"/>
                  </a:lnTo>
                  <a:close/>
                </a:path>
                <a:path w="9750425" h="281939">
                  <a:moveTo>
                    <a:pt x="8021612" y="0"/>
                  </a:moveTo>
                  <a:lnTo>
                    <a:pt x="7491095" y="0"/>
                  </a:lnTo>
                  <a:lnTo>
                    <a:pt x="7491095" y="281508"/>
                  </a:lnTo>
                  <a:lnTo>
                    <a:pt x="8021612" y="281508"/>
                  </a:lnTo>
                  <a:lnTo>
                    <a:pt x="8021612" y="0"/>
                  </a:lnTo>
                  <a:close/>
                </a:path>
                <a:path w="9750425" h="281939">
                  <a:moveTo>
                    <a:pt x="8597811" y="0"/>
                  </a:moveTo>
                  <a:lnTo>
                    <a:pt x="8067294" y="0"/>
                  </a:lnTo>
                  <a:lnTo>
                    <a:pt x="8067294" y="281508"/>
                  </a:lnTo>
                  <a:lnTo>
                    <a:pt x="8597811" y="281508"/>
                  </a:lnTo>
                  <a:lnTo>
                    <a:pt x="8597811" y="0"/>
                  </a:lnTo>
                  <a:close/>
                </a:path>
                <a:path w="9750425" h="281939">
                  <a:moveTo>
                    <a:pt x="9174010" y="0"/>
                  </a:moveTo>
                  <a:lnTo>
                    <a:pt x="8643493" y="0"/>
                  </a:lnTo>
                  <a:lnTo>
                    <a:pt x="8643493" y="281508"/>
                  </a:lnTo>
                  <a:lnTo>
                    <a:pt x="9174010" y="281508"/>
                  </a:lnTo>
                  <a:lnTo>
                    <a:pt x="9174010" y="0"/>
                  </a:lnTo>
                  <a:close/>
                </a:path>
                <a:path w="9750425" h="281939">
                  <a:moveTo>
                    <a:pt x="9750336" y="0"/>
                  </a:moveTo>
                  <a:lnTo>
                    <a:pt x="9219819" y="0"/>
                  </a:lnTo>
                  <a:lnTo>
                    <a:pt x="9219819" y="281508"/>
                  </a:lnTo>
                  <a:lnTo>
                    <a:pt x="9750336" y="281508"/>
                  </a:lnTo>
                  <a:lnTo>
                    <a:pt x="9750336" y="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17089" y="1775587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841501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41501" y="182879"/>
                  </a:lnTo>
                  <a:lnTo>
                    <a:pt x="841501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17089" y="1775587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0" y="182879"/>
                  </a:moveTo>
                  <a:lnTo>
                    <a:pt x="841501" y="182879"/>
                  </a:lnTo>
                  <a:lnTo>
                    <a:pt x="841501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93288" y="2102738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841501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41501" y="182879"/>
                  </a:lnTo>
                  <a:lnTo>
                    <a:pt x="841501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693288" y="2102738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0" y="182879"/>
                  </a:moveTo>
                  <a:lnTo>
                    <a:pt x="841501" y="182879"/>
                  </a:lnTo>
                  <a:lnTo>
                    <a:pt x="841501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269614" y="2430018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841501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41501" y="182879"/>
                  </a:lnTo>
                  <a:lnTo>
                    <a:pt x="841501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269614" y="2430018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0" y="182879"/>
                  </a:moveTo>
                  <a:lnTo>
                    <a:pt x="841501" y="182879"/>
                  </a:lnTo>
                  <a:lnTo>
                    <a:pt x="841501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845813" y="2757297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841501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41501" y="182879"/>
                  </a:lnTo>
                  <a:lnTo>
                    <a:pt x="841501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45813" y="2757297"/>
              <a:ext cx="842010" cy="182880"/>
            </a:xfrm>
            <a:custGeom>
              <a:avLst/>
              <a:gdLst/>
              <a:ahLst/>
              <a:cxnLst/>
              <a:rect l="l" t="t" r="r" b="b"/>
              <a:pathLst>
                <a:path w="842010" h="182880">
                  <a:moveTo>
                    <a:pt x="0" y="182879"/>
                  </a:moveTo>
                  <a:lnTo>
                    <a:pt x="841501" y="182879"/>
                  </a:lnTo>
                  <a:lnTo>
                    <a:pt x="841501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687316" y="3084448"/>
              <a:ext cx="887730" cy="182880"/>
            </a:xfrm>
            <a:custGeom>
              <a:avLst/>
              <a:gdLst/>
              <a:ahLst/>
              <a:cxnLst/>
              <a:rect l="l" t="t" r="r" b="b"/>
              <a:pathLst>
                <a:path w="887729" h="182879">
                  <a:moveTo>
                    <a:pt x="887222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87222" y="182879"/>
                  </a:lnTo>
                  <a:lnTo>
                    <a:pt x="887222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687316" y="3084448"/>
              <a:ext cx="887730" cy="182880"/>
            </a:xfrm>
            <a:custGeom>
              <a:avLst/>
              <a:gdLst/>
              <a:ahLst/>
              <a:cxnLst/>
              <a:rect l="l" t="t" r="r" b="b"/>
              <a:pathLst>
                <a:path w="887729" h="182879">
                  <a:moveTo>
                    <a:pt x="0" y="182879"/>
                  </a:moveTo>
                  <a:lnTo>
                    <a:pt x="887222" y="182879"/>
                  </a:lnTo>
                  <a:lnTo>
                    <a:pt x="887222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43950" y="2088451"/>
              <a:ext cx="211455" cy="211455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20276" y="2415730"/>
              <a:ext cx="211455" cy="211455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96475" y="2743009"/>
              <a:ext cx="211454" cy="21145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60837" y="3070161"/>
              <a:ext cx="211454" cy="21145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5574537" y="3411727"/>
              <a:ext cx="1134745" cy="182880"/>
            </a:xfrm>
            <a:custGeom>
              <a:avLst/>
              <a:gdLst/>
              <a:ahLst/>
              <a:cxnLst/>
              <a:rect l="l" t="t" r="r" b="b"/>
              <a:pathLst>
                <a:path w="1134745" h="182879">
                  <a:moveTo>
                    <a:pt x="1134148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1134148" y="182879"/>
                  </a:lnTo>
                  <a:lnTo>
                    <a:pt x="1134148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574537" y="3411727"/>
              <a:ext cx="1134745" cy="182880"/>
            </a:xfrm>
            <a:custGeom>
              <a:avLst/>
              <a:gdLst/>
              <a:ahLst/>
              <a:cxnLst/>
              <a:rect l="l" t="t" r="r" b="b"/>
              <a:pathLst>
                <a:path w="1134745" h="182879">
                  <a:moveTo>
                    <a:pt x="0" y="182879"/>
                  </a:moveTo>
                  <a:lnTo>
                    <a:pt x="1134148" y="182879"/>
                  </a:lnTo>
                  <a:lnTo>
                    <a:pt x="1134148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682739" y="3738879"/>
              <a:ext cx="274320" cy="182880"/>
            </a:xfrm>
            <a:custGeom>
              <a:avLst/>
              <a:gdLst/>
              <a:ahLst/>
              <a:cxnLst/>
              <a:rect l="l" t="t" r="r" b="b"/>
              <a:pathLst>
                <a:path w="274320" h="182879">
                  <a:moveTo>
                    <a:pt x="274320" y="0"/>
                  </a:moveTo>
                  <a:lnTo>
                    <a:pt x="0" y="0"/>
                  </a:lnTo>
                  <a:lnTo>
                    <a:pt x="0" y="182880"/>
                  </a:lnTo>
                  <a:lnTo>
                    <a:pt x="274320" y="182880"/>
                  </a:lnTo>
                  <a:lnTo>
                    <a:pt x="274320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682739" y="3738879"/>
              <a:ext cx="274320" cy="182880"/>
            </a:xfrm>
            <a:custGeom>
              <a:avLst/>
              <a:gdLst/>
              <a:ahLst/>
              <a:cxnLst/>
              <a:rect l="l" t="t" r="r" b="b"/>
              <a:pathLst>
                <a:path w="274320" h="182879">
                  <a:moveTo>
                    <a:pt x="0" y="182880"/>
                  </a:moveTo>
                  <a:lnTo>
                    <a:pt x="274320" y="182880"/>
                  </a:lnTo>
                  <a:lnTo>
                    <a:pt x="274320" y="0"/>
                  </a:lnTo>
                  <a:lnTo>
                    <a:pt x="0" y="0"/>
                  </a:lnTo>
                  <a:lnTo>
                    <a:pt x="0" y="1828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957060" y="4066158"/>
              <a:ext cx="1121410" cy="182880"/>
            </a:xfrm>
            <a:custGeom>
              <a:avLst/>
              <a:gdLst/>
              <a:ahLst/>
              <a:cxnLst/>
              <a:rect l="l" t="t" r="r" b="b"/>
              <a:pathLst>
                <a:path w="1121409" h="182879">
                  <a:moveTo>
                    <a:pt x="1121308" y="0"/>
                  </a:moveTo>
                  <a:lnTo>
                    <a:pt x="0" y="0"/>
                  </a:lnTo>
                  <a:lnTo>
                    <a:pt x="0" y="182880"/>
                  </a:lnTo>
                  <a:lnTo>
                    <a:pt x="1121308" y="182880"/>
                  </a:lnTo>
                  <a:lnTo>
                    <a:pt x="1121308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957060" y="4066158"/>
              <a:ext cx="1121410" cy="182880"/>
            </a:xfrm>
            <a:custGeom>
              <a:avLst/>
              <a:gdLst/>
              <a:ahLst/>
              <a:cxnLst/>
              <a:rect l="l" t="t" r="r" b="b"/>
              <a:pathLst>
                <a:path w="1121409" h="182879">
                  <a:moveTo>
                    <a:pt x="0" y="182880"/>
                  </a:moveTo>
                  <a:lnTo>
                    <a:pt x="1121308" y="182880"/>
                  </a:lnTo>
                  <a:lnTo>
                    <a:pt x="1121308" y="0"/>
                  </a:lnTo>
                  <a:lnTo>
                    <a:pt x="0" y="0"/>
                  </a:lnTo>
                  <a:lnTo>
                    <a:pt x="0" y="1828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78470" y="4393310"/>
              <a:ext cx="548640" cy="510540"/>
            </a:xfrm>
            <a:custGeom>
              <a:avLst/>
              <a:gdLst/>
              <a:ahLst/>
              <a:cxnLst/>
              <a:rect l="l" t="t" r="r" b="b"/>
              <a:pathLst>
                <a:path w="548640" h="510539">
                  <a:moveTo>
                    <a:pt x="274320" y="0"/>
                  </a:moveTo>
                  <a:lnTo>
                    <a:pt x="0" y="0"/>
                  </a:lnTo>
                  <a:lnTo>
                    <a:pt x="0" y="182880"/>
                  </a:lnTo>
                  <a:lnTo>
                    <a:pt x="274320" y="182880"/>
                  </a:lnTo>
                  <a:lnTo>
                    <a:pt x="274320" y="0"/>
                  </a:lnTo>
                  <a:close/>
                </a:path>
                <a:path w="548640" h="510539">
                  <a:moveTo>
                    <a:pt x="548640" y="327279"/>
                  </a:moveTo>
                  <a:lnTo>
                    <a:pt x="274320" y="327279"/>
                  </a:lnTo>
                  <a:lnTo>
                    <a:pt x="274320" y="510159"/>
                  </a:lnTo>
                  <a:lnTo>
                    <a:pt x="548640" y="510159"/>
                  </a:lnTo>
                  <a:lnTo>
                    <a:pt x="548640" y="327279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352789" y="4720590"/>
              <a:ext cx="274320" cy="182880"/>
            </a:xfrm>
            <a:custGeom>
              <a:avLst/>
              <a:gdLst/>
              <a:ahLst/>
              <a:cxnLst/>
              <a:rect l="l" t="t" r="r" b="b"/>
              <a:pathLst>
                <a:path w="274320" h="182879">
                  <a:moveTo>
                    <a:pt x="0" y="182880"/>
                  </a:moveTo>
                  <a:lnTo>
                    <a:pt x="274320" y="182880"/>
                  </a:lnTo>
                  <a:lnTo>
                    <a:pt x="274320" y="0"/>
                  </a:lnTo>
                  <a:lnTo>
                    <a:pt x="0" y="0"/>
                  </a:lnTo>
                  <a:lnTo>
                    <a:pt x="0" y="1828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627109" y="5047869"/>
              <a:ext cx="803275" cy="182880"/>
            </a:xfrm>
            <a:custGeom>
              <a:avLst/>
              <a:gdLst/>
              <a:ahLst/>
              <a:cxnLst/>
              <a:rect l="l" t="t" r="r" b="b"/>
              <a:pathLst>
                <a:path w="803275" h="182879">
                  <a:moveTo>
                    <a:pt x="802779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802779" y="182879"/>
                  </a:lnTo>
                  <a:lnTo>
                    <a:pt x="802779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627109" y="5047869"/>
              <a:ext cx="803275" cy="182880"/>
            </a:xfrm>
            <a:custGeom>
              <a:avLst/>
              <a:gdLst/>
              <a:ahLst/>
              <a:cxnLst/>
              <a:rect l="l" t="t" r="r" b="b"/>
              <a:pathLst>
                <a:path w="803275" h="182879">
                  <a:moveTo>
                    <a:pt x="0" y="182879"/>
                  </a:moveTo>
                  <a:lnTo>
                    <a:pt x="802779" y="182879"/>
                  </a:lnTo>
                  <a:lnTo>
                    <a:pt x="802779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608184" y="5375021"/>
              <a:ext cx="576580" cy="182880"/>
            </a:xfrm>
            <a:custGeom>
              <a:avLst/>
              <a:gdLst/>
              <a:ahLst/>
              <a:cxnLst/>
              <a:rect l="l" t="t" r="r" b="b"/>
              <a:pathLst>
                <a:path w="576579" h="182879">
                  <a:moveTo>
                    <a:pt x="576237" y="0"/>
                  </a:moveTo>
                  <a:lnTo>
                    <a:pt x="0" y="0"/>
                  </a:lnTo>
                  <a:lnTo>
                    <a:pt x="0" y="182879"/>
                  </a:lnTo>
                  <a:lnTo>
                    <a:pt x="576237" y="182879"/>
                  </a:lnTo>
                  <a:lnTo>
                    <a:pt x="576237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608184" y="5375021"/>
              <a:ext cx="576580" cy="182880"/>
            </a:xfrm>
            <a:custGeom>
              <a:avLst/>
              <a:gdLst/>
              <a:ahLst/>
              <a:cxnLst/>
              <a:rect l="l" t="t" r="r" b="b"/>
              <a:pathLst>
                <a:path w="576579" h="182879">
                  <a:moveTo>
                    <a:pt x="0" y="182879"/>
                  </a:moveTo>
                  <a:lnTo>
                    <a:pt x="576237" y="182879"/>
                  </a:lnTo>
                  <a:lnTo>
                    <a:pt x="576237" y="0"/>
                  </a:lnTo>
                  <a:lnTo>
                    <a:pt x="0" y="0"/>
                  </a:lnTo>
                  <a:lnTo>
                    <a:pt x="0" y="18287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184383" y="5702274"/>
              <a:ext cx="1152525" cy="182880"/>
            </a:xfrm>
            <a:custGeom>
              <a:avLst/>
              <a:gdLst/>
              <a:ahLst/>
              <a:cxnLst/>
              <a:rect l="l" t="t" r="r" b="b"/>
              <a:pathLst>
                <a:path w="1152525" h="182879">
                  <a:moveTo>
                    <a:pt x="1152474" y="0"/>
                  </a:moveTo>
                  <a:lnTo>
                    <a:pt x="0" y="0"/>
                  </a:lnTo>
                  <a:lnTo>
                    <a:pt x="0" y="182880"/>
                  </a:lnTo>
                  <a:lnTo>
                    <a:pt x="1152474" y="182880"/>
                  </a:lnTo>
                  <a:lnTo>
                    <a:pt x="1152474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184383" y="5702274"/>
              <a:ext cx="1152525" cy="182880"/>
            </a:xfrm>
            <a:custGeom>
              <a:avLst/>
              <a:gdLst/>
              <a:ahLst/>
              <a:cxnLst/>
              <a:rect l="l" t="t" r="r" b="b"/>
              <a:pathLst>
                <a:path w="1152525" h="182879">
                  <a:moveTo>
                    <a:pt x="0" y="182880"/>
                  </a:moveTo>
                  <a:lnTo>
                    <a:pt x="1152474" y="182880"/>
                  </a:lnTo>
                  <a:lnTo>
                    <a:pt x="1152474" y="0"/>
                  </a:lnTo>
                  <a:lnTo>
                    <a:pt x="0" y="0"/>
                  </a:lnTo>
                  <a:lnTo>
                    <a:pt x="0" y="18288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25199" y="3397440"/>
              <a:ext cx="211454" cy="211455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89561" y="3724592"/>
              <a:ext cx="211454" cy="211455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65760" y="4051871"/>
              <a:ext cx="211454" cy="211455"/>
            </a:xfrm>
            <a:prstGeom prst="rect">
              <a:avLst/>
            </a:prstGeom>
          </p:spPr>
        </p:pic>
      </p:grpSp>
      <p:sp>
        <p:nvSpPr>
          <p:cNvPr id="45" name="object 45"/>
          <p:cNvSpPr/>
          <p:nvPr/>
        </p:nvSpPr>
        <p:spPr>
          <a:xfrm>
            <a:off x="2826004" y="3256660"/>
            <a:ext cx="0" cy="2677795"/>
          </a:xfrm>
          <a:custGeom>
            <a:avLst/>
            <a:gdLst/>
            <a:ahLst/>
            <a:cxnLst/>
            <a:rect l="l" t="t" r="r" b="b"/>
            <a:pathLst>
              <a:path h="2677795">
                <a:moveTo>
                  <a:pt x="0" y="0"/>
                </a:moveTo>
                <a:lnTo>
                  <a:pt x="0" y="2677795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826004" y="2929508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02203" y="3256660"/>
            <a:ext cx="0" cy="2677795"/>
          </a:xfrm>
          <a:custGeom>
            <a:avLst/>
            <a:gdLst/>
            <a:ahLst/>
            <a:cxnLst/>
            <a:rect l="l" t="t" r="r" b="b"/>
            <a:pathLst>
              <a:path h="2677795">
                <a:moveTo>
                  <a:pt x="0" y="0"/>
                </a:moveTo>
                <a:lnTo>
                  <a:pt x="0" y="2677795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978402" y="3583940"/>
            <a:ext cx="0" cy="2350770"/>
          </a:xfrm>
          <a:custGeom>
            <a:avLst/>
            <a:gdLst/>
            <a:ahLst/>
            <a:cxnLst/>
            <a:rect l="l" t="t" r="r" b="b"/>
            <a:pathLst>
              <a:path h="2350770">
                <a:moveTo>
                  <a:pt x="0" y="0"/>
                </a:moveTo>
                <a:lnTo>
                  <a:pt x="0" y="235051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978402" y="3256660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69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54728" y="3583940"/>
            <a:ext cx="0" cy="2350770"/>
          </a:xfrm>
          <a:custGeom>
            <a:avLst/>
            <a:gdLst/>
            <a:ahLst/>
            <a:cxnLst/>
            <a:rect l="l" t="t" r="r" b="b"/>
            <a:pathLst>
              <a:path h="2350770">
                <a:moveTo>
                  <a:pt x="0" y="0"/>
                </a:moveTo>
                <a:lnTo>
                  <a:pt x="0" y="235051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130927" y="3911091"/>
            <a:ext cx="0" cy="2023745"/>
          </a:xfrm>
          <a:custGeom>
            <a:avLst/>
            <a:gdLst/>
            <a:ahLst/>
            <a:cxnLst/>
            <a:rect l="l" t="t" r="r" b="b"/>
            <a:pathLst>
              <a:path h="2023745">
                <a:moveTo>
                  <a:pt x="0" y="0"/>
                </a:moveTo>
                <a:lnTo>
                  <a:pt x="0" y="2023363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707126" y="4238371"/>
            <a:ext cx="0" cy="1696085"/>
          </a:xfrm>
          <a:custGeom>
            <a:avLst/>
            <a:gdLst/>
            <a:ahLst/>
            <a:cxnLst/>
            <a:rect l="l" t="t" r="r" b="b"/>
            <a:pathLst>
              <a:path h="1696085">
                <a:moveTo>
                  <a:pt x="0" y="0"/>
                </a:moveTo>
                <a:lnTo>
                  <a:pt x="0" y="1696084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707126" y="3911091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69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83452" y="4238371"/>
            <a:ext cx="0" cy="1696085"/>
          </a:xfrm>
          <a:custGeom>
            <a:avLst/>
            <a:gdLst/>
            <a:ahLst/>
            <a:cxnLst/>
            <a:rect l="l" t="t" r="r" b="b"/>
            <a:pathLst>
              <a:path h="1696085">
                <a:moveTo>
                  <a:pt x="0" y="0"/>
                </a:moveTo>
                <a:lnTo>
                  <a:pt x="0" y="1696084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859651" y="4892802"/>
            <a:ext cx="0" cy="1042035"/>
          </a:xfrm>
          <a:custGeom>
            <a:avLst/>
            <a:gdLst/>
            <a:ahLst/>
            <a:cxnLst/>
            <a:rect l="l" t="t" r="r" b="b"/>
            <a:pathLst>
              <a:path h="1042035">
                <a:moveTo>
                  <a:pt x="0" y="0"/>
                </a:moveTo>
                <a:lnTo>
                  <a:pt x="0" y="1041654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859651" y="4565650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435850" y="5220080"/>
            <a:ext cx="0" cy="714375"/>
          </a:xfrm>
          <a:custGeom>
            <a:avLst/>
            <a:gdLst/>
            <a:ahLst/>
            <a:cxnLst/>
            <a:rect l="l" t="t" r="r" b="b"/>
            <a:pathLst>
              <a:path h="714375">
                <a:moveTo>
                  <a:pt x="0" y="0"/>
                </a:moveTo>
                <a:lnTo>
                  <a:pt x="0" y="714375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435850" y="4892802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69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435850" y="4565650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012048" y="5547233"/>
            <a:ext cx="0" cy="387350"/>
          </a:xfrm>
          <a:custGeom>
            <a:avLst/>
            <a:gdLst/>
            <a:ahLst/>
            <a:cxnLst/>
            <a:rect l="l" t="t" r="r" b="b"/>
            <a:pathLst>
              <a:path h="387350">
                <a:moveTo>
                  <a:pt x="0" y="0"/>
                </a:moveTo>
                <a:lnTo>
                  <a:pt x="0" y="387222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012048" y="5220080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569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588375" y="5874499"/>
            <a:ext cx="0" cy="60325"/>
          </a:xfrm>
          <a:custGeom>
            <a:avLst/>
            <a:gdLst/>
            <a:ahLst/>
            <a:cxnLst/>
            <a:rect l="l" t="t" r="r" b="b"/>
            <a:pathLst>
              <a:path h="60325">
                <a:moveTo>
                  <a:pt x="0" y="0"/>
                </a:moveTo>
                <a:lnTo>
                  <a:pt x="0" y="5995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588375" y="5547233"/>
            <a:ext cx="0" cy="165735"/>
          </a:xfrm>
          <a:custGeom>
            <a:avLst/>
            <a:gdLst/>
            <a:ahLst/>
            <a:cxnLst/>
            <a:rect l="l" t="t" r="r" b="b"/>
            <a:pathLst>
              <a:path h="165735">
                <a:moveTo>
                  <a:pt x="0" y="0"/>
                </a:moveTo>
                <a:lnTo>
                  <a:pt x="0" y="165684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9164573" y="5874499"/>
            <a:ext cx="0" cy="60325"/>
          </a:xfrm>
          <a:custGeom>
            <a:avLst/>
            <a:gdLst/>
            <a:ahLst/>
            <a:cxnLst/>
            <a:rect l="l" t="t" r="r" b="b"/>
            <a:pathLst>
              <a:path h="60325">
                <a:moveTo>
                  <a:pt x="0" y="0"/>
                </a:moveTo>
                <a:lnTo>
                  <a:pt x="0" y="59956"/>
                </a:lnTo>
              </a:path>
            </a:pathLst>
          </a:custGeom>
          <a:ln w="952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0" dirty="0"/>
              <a:t>TIMELINE</a:t>
            </a:r>
            <a:r>
              <a:rPr spc="-55" dirty="0"/>
              <a:t> </a:t>
            </a:r>
            <a:r>
              <a:rPr spc="-254" dirty="0"/>
              <a:t>OF</a:t>
            </a:r>
            <a:r>
              <a:rPr spc="-55" dirty="0"/>
              <a:t> </a:t>
            </a:r>
            <a:r>
              <a:rPr spc="-180" dirty="0"/>
              <a:t>UK</a:t>
            </a:r>
            <a:r>
              <a:rPr spc="-50" dirty="0"/>
              <a:t> </a:t>
            </a:r>
            <a:r>
              <a:rPr spc="-185" dirty="0"/>
              <a:t>GOVERNMENT</a:t>
            </a:r>
            <a:r>
              <a:rPr spc="-75" dirty="0"/>
              <a:t> </a:t>
            </a:r>
            <a:r>
              <a:rPr spc="-165" dirty="0"/>
              <a:t>SPENDING</a:t>
            </a:r>
            <a:r>
              <a:rPr spc="-70" dirty="0"/>
              <a:t> </a:t>
            </a:r>
            <a:r>
              <a:rPr spc="-185" dirty="0"/>
              <a:t>REVIEWS</a:t>
            </a:r>
            <a:r>
              <a:rPr spc="-35" dirty="0"/>
              <a:t> </a:t>
            </a:r>
            <a:r>
              <a:rPr spc="-180" dirty="0"/>
              <a:t>SINCE</a:t>
            </a:r>
            <a:r>
              <a:rPr spc="-55" dirty="0"/>
              <a:t> </a:t>
            </a:r>
            <a:r>
              <a:rPr spc="-20" dirty="0"/>
              <a:t>1998</a:t>
            </a:r>
          </a:p>
        </p:txBody>
      </p:sp>
      <p:pic>
        <p:nvPicPr>
          <p:cNvPr id="66" name="object 6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20202" y="6002464"/>
            <a:ext cx="211455" cy="211454"/>
          </a:xfrm>
          <a:prstGeom prst="rect">
            <a:avLst/>
          </a:prstGeom>
        </p:spPr>
      </p:pic>
      <p:pic>
        <p:nvPicPr>
          <p:cNvPr id="67" name="object 6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41459" y="6002464"/>
            <a:ext cx="211454" cy="211454"/>
          </a:xfrm>
          <a:prstGeom prst="rect">
            <a:avLst/>
          </a:prstGeom>
        </p:spPr>
      </p:pic>
      <p:pic>
        <p:nvPicPr>
          <p:cNvPr id="68" name="object 6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46155" y="6002464"/>
            <a:ext cx="211455" cy="211454"/>
          </a:xfrm>
          <a:prstGeom prst="rect">
            <a:avLst/>
          </a:prstGeom>
        </p:spPr>
      </p:pic>
      <p:sp>
        <p:nvSpPr>
          <p:cNvPr id="69" name="object 69"/>
          <p:cNvSpPr txBox="1"/>
          <p:nvPr/>
        </p:nvSpPr>
        <p:spPr>
          <a:xfrm>
            <a:off x="444500" y="6007100"/>
            <a:ext cx="5756275" cy="4013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18590" algn="l"/>
                <a:tab pos="2839720" algn="l"/>
                <a:tab pos="4344670" algn="l"/>
              </a:tabLst>
            </a:pPr>
            <a:r>
              <a:rPr sz="1050" b="1" spc="-10" dirty="0">
                <a:latin typeface="Carlito"/>
                <a:cs typeface="Carlito"/>
              </a:rPr>
              <a:t>Spending</a:t>
            </a:r>
            <a:r>
              <a:rPr sz="1050" b="1" spc="-25" dirty="0">
                <a:latin typeface="Carlito"/>
                <a:cs typeface="Carlito"/>
              </a:rPr>
              <a:t> </a:t>
            </a:r>
            <a:r>
              <a:rPr sz="1050" b="1" dirty="0">
                <a:latin typeface="Carlito"/>
                <a:cs typeface="Carlito"/>
              </a:rPr>
              <a:t>review</a:t>
            </a:r>
            <a:r>
              <a:rPr sz="1050" b="1" spc="-5" dirty="0">
                <a:latin typeface="Carlito"/>
                <a:cs typeface="Carlito"/>
              </a:rPr>
              <a:t> </a:t>
            </a:r>
            <a:r>
              <a:rPr sz="1050" b="1" spc="-25" dirty="0">
                <a:latin typeface="Carlito"/>
                <a:cs typeface="Carlito"/>
              </a:rPr>
              <a:t>by</a:t>
            </a:r>
            <a:r>
              <a:rPr sz="1050" b="1" dirty="0">
                <a:latin typeface="Carlito"/>
                <a:cs typeface="Carlito"/>
              </a:rPr>
              <a:t>	</a:t>
            </a:r>
            <a:r>
              <a:rPr sz="1050" dirty="0">
                <a:latin typeface="Carlito"/>
                <a:cs typeface="Carlito"/>
              </a:rPr>
              <a:t>Labour</a:t>
            </a:r>
            <a:r>
              <a:rPr sz="1050" spc="-15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government</a:t>
            </a:r>
            <a:r>
              <a:rPr sz="1050" dirty="0">
                <a:latin typeface="Carlito"/>
                <a:cs typeface="Carlito"/>
              </a:rPr>
              <a:t>	Coalition</a:t>
            </a:r>
            <a:r>
              <a:rPr sz="1050" spc="-45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government</a:t>
            </a:r>
            <a:r>
              <a:rPr sz="1050" dirty="0">
                <a:latin typeface="Carlito"/>
                <a:cs typeface="Carlito"/>
              </a:rPr>
              <a:t>	</a:t>
            </a:r>
            <a:r>
              <a:rPr sz="1050" spc="-10" dirty="0">
                <a:latin typeface="Carlito"/>
                <a:cs typeface="Carlito"/>
              </a:rPr>
              <a:t>Conservative</a:t>
            </a:r>
            <a:r>
              <a:rPr sz="1050" spc="40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government</a:t>
            </a:r>
            <a:endParaRPr sz="10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800" dirty="0">
                <a:latin typeface="Carlito"/>
                <a:cs typeface="Carlito"/>
              </a:rPr>
              <a:t>Source:</a:t>
            </a:r>
            <a:r>
              <a:rPr sz="800" spc="-25" dirty="0">
                <a:latin typeface="Carlito"/>
                <a:cs typeface="Carlito"/>
              </a:rPr>
              <a:t> </a:t>
            </a:r>
            <a:r>
              <a:rPr sz="800" spc="-10" dirty="0">
                <a:latin typeface="Carlito"/>
                <a:cs typeface="Carlito"/>
              </a:rPr>
              <a:t>Institute</a:t>
            </a:r>
            <a:r>
              <a:rPr sz="800" spc="-2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for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Government</a:t>
            </a:r>
            <a:r>
              <a:rPr sz="800" spc="-3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analysis</a:t>
            </a:r>
            <a:r>
              <a:rPr sz="800" spc="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of</a:t>
            </a:r>
            <a:r>
              <a:rPr sz="800" spc="-3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HM</a:t>
            </a:r>
            <a:r>
              <a:rPr sz="800" spc="-2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Treasury</a:t>
            </a:r>
            <a:r>
              <a:rPr sz="800" spc="-3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spending</a:t>
            </a:r>
            <a:r>
              <a:rPr sz="800" spc="-1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review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documents,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various,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1998-</a:t>
            </a:r>
            <a:r>
              <a:rPr sz="800" spc="-10" dirty="0">
                <a:latin typeface="Carlito"/>
                <a:cs typeface="Carlito"/>
              </a:rPr>
              <a:t>2021.</a:t>
            </a:r>
            <a:endParaRPr sz="800">
              <a:latin typeface="Carlito"/>
              <a:cs typeface="Carlito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6275260" y="6002464"/>
            <a:ext cx="211454" cy="211454"/>
            <a:chOff x="6275260" y="6002464"/>
            <a:chExt cx="211454" cy="211454"/>
          </a:xfrm>
        </p:grpSpPr>
        <p:sp>
          <p:nvSpPr>
            <p:cNvPr id="71" name="object 71"/>
            <p:cNvSpPr/>
            <p:nvPr/>
          </p:nvSpPr>
          <p:spPr>
            <a:xfrm>
              <a:off x="6289547" y="6016752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182879" y="0"/>
                  </a:moveTo>
                  <a:lnTo>
                    <a:pt x="0" y="0"/>
                  </a:lnTo>
                  <a:lnTo>
                    <a:pt x="0" y="182880"/>
                  </a:lnTo>
                  <a:lnTo>
                    <a:pt x="182879" y="18288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289547" y="6016752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0" y="182880"/>
                  </a:moveTo>
                  <a:lnTo>
                    <a:pt x="182879" y="182880"/>
                  </a:lnTo>
                  <a:lnTo>
                    <a:pt x="182879" y="0"/>
                  </a:lnTo>
                  <a:lnTo>
                    <a:pt x="0" y="0"/>
                  </a:lnTo>
                  <a:lnTo>
                    <a:pt x="0" y="182880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3" name="object 73"/>
          <p:cNvSpPr txBox="1"/>
          <p:nvPr/>
        </p:nvSpPr>
        <p:spPr>
          <a:xfrm>
            <a:off x="6506336" y="6007100"/>
            <a:ext cx="236855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Financial</a:t>
            </a:r>
            <a:r>
              <a:rPr sz="1050" spc="-3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years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covered</a:t>
            </a:r>
            <a:r>
              <a:rPr sz="1050" spc="-4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by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review</a:t>
            </a:r>
            <a:endParaRPr sz="1050">
              <a:latin typeface="Carlito"/>
              <a:cs typeface="Carlito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21970" y="1342274"/>
            <a:ext cx="11317605" cy="290004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196340">
              <a:lnSpc>
                <a:spcPct val="100000"/>
              </a:lnSpc>
              <a:spcBef>
                <a:spcPts val="765"/>
              </a:spcBef>
              <a:tabLst>
                <a:tab pos="1772285" algn="l"/>
                <a:tab pos="2348865" algn="l"/>
                <a:tab pos="2925445" algn="l"/>
                <a:tab pos="3501390" algn="l"/>
                <a:tab pos="4077970" algn="l"/>
                <a:tab pos="4653915" algn="l"/>
                <a:tab pos="5230495" algn="l"/>
                <a:tab pos="5807075" algn="l"/>
                <a:tab pos="6383020" algn="l"/>
                <a:tab pos="6959600" algn="l"/>
                <a:tab pos="7535545" algn="l"/>
                <a:tab pos="8112125" algn="l"/>
                <a:tab pos="8688070" algn="l"/>
                <a:tab pos="9264650" algn="l"/>
                <a:tab pos="9841230" algn="l"/>
                <a:tab pos="10417175" algn="l"/>
                <a:tab pos="10993755" algn="l"/>
              </a:tabLst>
            </a:pP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1998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2000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2002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2004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2006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2008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2010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2012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2014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2016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2018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2020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2024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2025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2026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2027</a:t>
            </a:r>
            <a:r>
              <a:rPr sz="1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1200" b="1" spc="-20" dirty="0">
                <a:solidFill>
                  <a:srgbClr val="FFFFFF"/>
                </a:solidFill>
                <a:latin typeface="Carlito"/>
                <a:cs typeface="Carlito"/>
              </a:rPr>
              <a:t>2028</a:t>
            </a:r>
            <a:endParaRPr sz="1200">
              <a:latin typeface="Carlito"/>
              <a:cs typeface="Carlito"/>
            </a:endParaRPr>
          </a:p>
          <a:p>
            <a:pPr marL="12700" marR="10095865" indent="350520">
              <a:lnSpc>
                <a:spcPct val="100000"/>
              </a:lnSpc>
              <a:spcBef>
                <a:spcPts val="590"/>
              </a:spcBef>
            </a:pPr>
            <a:r>
              <a:rPr sz="1050" spc="-10" dirty="0">
                <a:latin typeface="Carlito"/>
                <a:cs typeface="Carlito"/>
              </a:rPr>
              <a:t>Comprehensive </a:t>
            </a: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1998</a:t>
            </a:r>
            <a:endParaRPr sz="1050">
              <a:latin typeface="Carlito"/>
              <a:cs typeface="Carlito"/>
            </a:endParaRPr>
          </a:p>
          <a:p>
            <a:pPr marL="587375">
              <a:lnSpc>
                <a:spcPct val="100000"/>
              </a:lnSpc>
              <a:spcBef>
                <a:spcPts val="695"/>
              </a:spcBef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2000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Carlito"/>
              <a:cs typeface="Carlito"/>
            </a:endParaRPr>
          </a:p>
          <a:p>
            <a:pPr marL="1165225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2002</a:t>
            </a:r>
            <a:endParaRPr sz="1050">
              <a:latin typeface="Carlito"/>
              <a:cs typeface="Carlito"/>
            </a:endParaRPr>
          </a:p>
          <a:p>
            <a:pPr marL="1728470" marR="7505065" indent="12700">
              <a:lnSpc>
                <a:spcPct val="204599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2004</a:t>
            </a:r>
            <a:r>
              <a:rPr sz="1050" spc="500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Comprehensive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1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20" dirty="0">
                <a:latin typeface="Carlito"/>
                <a:cs typeface="Carlito"/>
              </a:rPr>
              <a:t> 2007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rlito"/>
              <a:cs typeface="Carlito"/>
            </a:endParaRPr>
          </a:p>
          <a:p>
            <a:pPr marL="3470910">
              <a:lnSpc>
                <a:spcPct val="100000"/>
              </a:lnSpc>
              <a:spcBef>
                <a:spcPts val="5"/>
              </a:spcBef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2010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Carlito"/>
              <a:cs typeface="Carlito"/>
            </a:endParaRPr>
          </a:p>
          <a:p>
            <a:pPr marR="1438910" algn="ctr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2013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rlito"/>
              <a:cs typeface="Carlito"/>
            </a:endParaRPr>
          </a:p>
          <a:p>
            <a:pPr marR="286385" algn="ctr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2015</a:t>
            </a:r>
            <a:endParaRPr sz="1050">
              <a:latin typeface="Carlito"/>
              <a:cs typeface="Carlito"/>
            </a:endParaRPr>
          </a:p>
        </p:txBody>
      </p:sp>
      <p:pic>
        <p:nvPicPr>
          <p:cNvPr id="75" name="object 7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618285" y="4379023"/>
            <a:ext cx="211454" cy="211455"/>
          </a:xfrm>
          <a:prstGeom prst="rect">
            <a:avLst/>
          </a:prstGeom>
        </p:spPr>
      </p:pic>
      <p:sp>
        <p:nvSpPr>
          <p:cNvPr id="76" name="object 76"/>
          <p:cNvSpPr txBox="1"/>
          <p:nvPr/>
        </p:nvSpPr>
        <p:spPr>
          <a:xfrm>
            <a:off x="6373748" y="4383151"/>
            <a:ext cx="122491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2019</a:t>
            </a:r>
            <a:endParaRPr sz="1050">
              <a:latin typeface="Carlito"/>
              <a:cs typeface="Carlito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7840281" y="4706302"/>
            <a:ext cx="2006600" cy="1193165"/>
            <a:chOff x="7840281" y="4706302"/>
            <a:chExt cx="2006600" cy="1193165"/>
          </a:xfrm>
        </p:grpSpPr>
        <p:pic>
          <p:nvPicPr>
            <p:cNvPr id="78" name="object 7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840281" y="4706302"/>
              <a:ext cx="211454" cy="211455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194484" y="5033581"/>
              <a:ext cx="211454" cy="211455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058846" y="5360733"/>
              <a:ext cx="211455" cy="211454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635045" y="5687987"/>
              <a:ext cx="211455" cy="211454"/>
            </a:xfrm>
            <a:prstGeom prst="rect">
              <a:avLst/>
            </a:prstGeom>
          </p:spPr>
        </p:pic>
      </p:grpSp>
      <p:sp>
        <p:nvSpPr>
          <p:cNvPr id="82" name="object 82"/>
          <p:cNvSpPr txBox="1"/>
          <p:nvPr/>
        </p:nvSpPr>
        <p:spPr>
          <a:xfrm>
            <a:off x="6595618" y="4710429"/>
            <a:ext cx="3020060" cy="1169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2020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Carlito"/>
              <a:cs typeface="Carlito"/>
            </a:endParaRPr>
          </a:p>
          <a:p>
            <a:pPr marL="367030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2021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Carlito"/>
              <a:cs typeface="Carlito"/>
            </a:endParaRPr>
          </a:p>
          <a:p>
            <a:pPr marL="1231265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2024</a:t>
            </a:r>
            <a:endParaRPr sz="10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>
              <a:latin typeface="Carlito"/>
              <a:cs typeface="Carlito"/>
            </a:endParaRPr>
          </a:p>
          <a:p>
            <a:pPr marL="1807845">
              <a:lnSpc>
                <a:spcPct val="100000"/>
              </a:lnSpc>
            </a:pP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3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5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2025</a:t>
            </a:r>
            <a:endParaRPr sz="1050">
              <a:latin typeface="Carlito"/>
              <a:cs typeface="Carlito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8754618" y="4205096"/>
            <a:ext cx="2001520" cy="746125"/>
          </a:xfrm>
          <a:custGeom>
            <a:avLst/>
            <a:gdLst/>
            <a:ahLst/>
            <a:cxnLst/>
            <a:rect l="l" t="t" r="r" b="b"/>
            <a:pathLst>
              <a:path w="2001520" h="746125">
                <a:moveTo>
                  <a:pt x="2001138" y="0"/>
                </a:moveTo>
                <a:lnTo>
                  <a:pt x="0" y="0"/>
                </a:lnTo>
                <a:lnTo>
                  <a:pt x="0" y="658240"/>
                </a:lnTo>
                <a:lnTo>
                  <a:pt x="333501" y="658240"/>
                </a:lnTo>
                <a:lnTo>
                  <a:pt x="485012" y="745997"/>
                </a:lnTo>
                <a:lnTo>
                  <a:pt x="833754" y="658240"/>
                </a:lnTo>
                <a:lnTo>
                  <a:pt x="2001138" y="658240"/>
                </a:lnTo>
                <a:lnTo>
                  <a:pt x="2001138" y="0"/>
                </a:lnTo>
                <a:close/>
              </a:path>
            </a:pathLst>
          </a:custGeom>
          <a:solidFill>
            <a:srgbClr val="FFE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8878951" y="4273422"/>
            <a:ext cx="175577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778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Next</a:t>
            </a:r>
            <a:r>
              <a:rPr sz="1050" spc="-35" dirty="0">
                <a:latin typeface="Carlito"/>
                <a:cs typeface="Carlito"/>
              </a:rPr>
              <a:t> </a:t>
            </a:r>
            <a:r>
              <a:rPr sz="1050" spc="-10" dirty="0">
                <a:latin typeface="Carlito"/>
                <a:cs typeface="Carlito"/>
              </a:rPr>
              <a:t>1-</a:t>
            </a:r>
            <a:r>
              <a:rPr sz="1050" dirty="0">
                <a:latin typeface="Carlito"/>
                <a:cs typeface="Carlito"/>
              </a:rPr>
              <a:t>year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spending</a:t>
            </a:r>
            <a:r>
              <a:rPr sz="1050" spc="-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review</a:t>
            </a:r>
            <a:r>
              <a:rPr sz="1050" spc="-40" dirty="0">
                <a:latin typeface="Carlito"/>
                <a:cs typeface="Carlito"/>
              </a:rPr>
              <a:t> </a:t>
            </a:r>
            <a:r>
              <a:rPr sz="1050" spc="-35" dirty="0">
                <a:latin typeface="Carlito"/>
                <a:cs typeface="Carlito"/>
              </a:rPr>
              <a:t>to </a:t>
            </a:r>
            <a:r>
              <a:rPr sz="1050" dirty="0">
                <a:latin typeface="Carlito"/>
                <a:cs typeface="Carlito"/>
              </a:rPr>
              <a:t>be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launched</a:t>
            </a:r>
            <a:r>
              <a:rPr sz="1050" spc="-2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in</a:t>
            </a:r>
            <a:r>
              <a:rPr sz="1050" spc="-1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Oct</a:t>
            </a:r>
            <a:r>
              <a:rPr sz="1050" spc="-2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2024,</a:t>
            </a:r>
            <a:r>
              <a:rPr sz="1050" spc="-20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3-</a:t>
            </a:r>
            <a:r>
              <a:rPr sz="1050" spc="-20" dirty="0">
                <a:latin typeface="Carlito"/>
                <a:cs typeface="Carlito"/>
              </a:rPr>
              <a:t>year</a:t>
            </a:r>
            <a:endParaRPr sz="1050">
              <a:latin typeface="Carlito"/>
              <a:cs typeface="Carlito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9360534" y="4593463"/>
            <a:ext cx="79057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Carlito"/>
                <a:cs typeface="Carlito"/>
              </a:rPr>
              <a:t>in</a:t>
            </a:r>
            <a:r>
              <a:rPr sz="1050" spc="-25" dirty="0">
                <a:latin typeface="Carlito"/>
                <a:cs typeface="Carlito"/>
              </a:rPr>
              <a:t> </a:t>
            </a:r>
            <a:r>
              <a:rPr sz="1050" dirty="0">
                <a:latin typeface="Carlito"/>
                <a:cs typeface="Carlito"/>
              </a:rPr>
              <a:t>spring</a:t>
            </a:r>
            <a:r>
              <a:rPr sz="1050" spc="-15" dirty="0">
                <a:latin typeface="Carlito"/>
                <a:cs typeface="Carlito"/>
              </a:rPr>
              <a:t> </a:t>
            </a:r>
            <a:r>
              <a:rPr sz="1050" spc="-20" dirty="0">
                <a:latin typeface="Carlito"/>
                <a:cs typeface="Carlito"/>
              </a:rPr>
              <a:t>2025</a:t>
            </a:r>
            <a:endParaRPr sz="10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95978"/>
            <a:ext cx="56330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25" dirty="0"/>
              <a:t>CIVIL</a:t>
            </a:r>
            <a:r>
              <a:rPr sz="4000" spc="-120" dirty="0"/>
              <a:t> </a:t>
            </a:r>
            <a:r>
              <a:rPr sz="4000" spc="-290" dirty="0"/>
              <a:t>SERVANTS</a:t>
            </a:r>
            <a:r>
              <a:rPr sz="4000" spc="-90" dirty="0"/>
              <a:t> </a:t>
            </a:r>
            <a:r>
              <a:rPr sz="4000" spc="-260" dirty="0"/>
              <a:t>AND</a:t>
            </a:r>
            <a:r>
              <a:rPr sz="4000" spc="-110" dirty="0"/>
              <a:t> </a:t>
            </a:r>
            <a:r>
              <a:rPr sz="4000" spc="-365" dirty="0"/>
              <a:t>GRADES</a:t>
            </a:r>
            <a:endParaRPr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42776" y="6578727"/>
            <a:ext cx="1924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44"/>
              </a:lnSpc>
            </a:pPr>
            <a:r>
              <a:rPr sz="1000" spc="-30" dirty="0">
                <a:latin typeface="Carlito"/>
                <a:cs typeface="Carlito"/>
              </a:rPr>
              <a:t>181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128000" y="0"/>
            <a:ext cx="4064000" cy="6858000"/>
          </a:xfrm>
          <a:custGeom>
            <a:avLst/>
            <a:gdLst/>
            <a:ahLst/>
            <a:cxnLst/>
            <a:rect l="l" t="t" r="r" b="b"/>
            <a:pathLst>
              <a:path w="4064000" h="6858000">
                <a:moveTo>
                  <a:pt x="4064000" y="6857998"/>
                </a:moveTo>
                <a:lnTo>
                  <a:pt x="4064000" y="0"/>
                </a:lnTo>
                <a:lnTo>
                  <a:pt x="0" y="0"/>
                </a:lnTo>
                <a:lnTo>
                  <a:pt x="0" y="6857998"/>
                </a:lnTo>
                <a:lnTo>
                  <a:pt x="4064000" y="6857998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268716" y="1863090"/>
            <a:ext cx="3257550" cy="1824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3675" indent="-18097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93675" algn="l"/>
              </a:tabLst>
            </a:pPr>
            <a:r>
              <a:rPr sz="1200" dirty="0">
                <a:latin typeface="Carlito"/>
                <a:cs typeface="Carlito"/>
              </a:rPr>
              <a:t>As of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March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2024,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there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were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510,00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full-</a:t>
            </a:r>
            <a:r>
              <a:rPr sz="1200" b="1" spc="-20" dirty="0">
                <a:latin typeface="Carlito"/>
                <a:cs typeface="Carlito"/>
              </a:rPr>
              <a:t>time</a:t>
            </a:r>
            <a:endParaRPr sz="12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equivalent</a:t>
            </a:r>
            <a:r>
              <a:rPr sz="1200" spc="-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(FTE)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civil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servants</a:t>
            </a:r>
            <a:endParaRPr sz="1200">
              <a:latin typeface="Carlito"/>
              <a:cs typeface="Carlito"/>
            </a:endParaRPr>
          </a:p>
          <a:p>
            <a:pPr marL="192405" marR="403860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200" dirty="0">
                <a:latin typeface="Carlito"/>
                <a:cs typeface="Carlito"/>
              </a:rPr>
              <a:t>Typically,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largest</a:t>
            </a:r>
            <a:r>
              <a:rPr sz="1200" b="1" spc="-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departments</a:t>
            </a:r>
            <a:r>
              <a:rPr sz="1200" b="1" spc="-35" dirty="0">
                <a:latin typeface="Carlito"/>
                <a:cs typeface="Carlito"/>
              </a:rPr>
              <a:t> </a:t>
            </a:r>
            <a:r>
              <a:rPr sz="1200" b="1" spc="-20" dirty="0">
                <a:latin typeface="Carlito"/>
                <a:cs typeface="Carlito"/>
              </a:rPr>
              <a:t>focus</a:t>
            </a:r>
            <a:r>
              <a:rPr sz="1200" b="1" spc="50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on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“delivery”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or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providing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services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directly</a:t>
            </a:r>
            <a:endParaRPr sz="12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to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public,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e.g.,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MoJ is the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largest</a:t>
            </a:r>
            <a:r>
              <a:rPr sz="1200" spc="-10" dirty="0">
                <a:latin typeface="Carlito"/>
                <a:cs typeface="Carlito"/>
              </a:rPr>
              <a:t> department,</a:t>
            </a:r>
            <a:endParaRPr sz="1200">
              <a:latin typeface="Carlito"/>
              <a:cs typeface="Carlito"/>
            </a:endParaRPr>
          </a:p>
          <a:p>
            <a:pPr marL="192405">
              <a:lnSpc>
                <a:spcPct val="100000"/>
              </a:lnSpc>
            </a:pPr>
            <a:r>
              <a:rPr sz="1200" spc="-10" dirty="0">
                <a:latin typeface="Carlito"/>
                <a:cs typeface="Carlito"/>
              </a:rPr>
              <a:t>employing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thousands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prison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officers</a:t>
            </a:r>
            <a:endParaRPr sz="1200">
              <a:latin typeface="Carlito"/>
              <a:cs typeface="Carlito"/>
            </a:endParaRPr>
          </a:p>
          <a:p>
            <a:pPr marL="192405" marR="27305" indent="-18034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92405" algn="l"/>
              </a:tabLst>
            </a:pPr>
            <a:r>
              <a:rPr sz="1200" b="1" dirty="0">
                <a:latin typeface="Carlito"/>
                <a:cs typeface="Carlito"/>
              </a:rPr>
              <a:t>Fluctuation</a:t>
            </a:r>
            <a:r>
              <a:rPr sz="1200" b="1" spc="-3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in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the</a:t>
            </a:r>
            <a:r>
              <a:rPr sz="1200" b="1" spc="-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overall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size</a:t>
            </a:r>
            <a:r>
              <a:rPr sz="1200" b="1" spc="-2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of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the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civil</a:t>
            </a:r>
            <a:r>
              <a:rPr sz="1200" b="1" spc="-20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service </a:t>
            </a:r>
            <a:r>
              <a:rPr sz="1200" b="1" dirty="0">
                <a:latin typeface="Carlito"/>
                <a:cs typeface="Carlito"/>
              </a:rPr>
              <a:t>since</a:t>
            </a:r>
            <a:r>
              <a:rPr sz="1200" b="1" spc="-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2010</a:t>
            </a:r>
            <a:r>
              <a:rPr sz="1200" dirty="0">
                <a:latin typeface="Carlito"/>
                <a:cs typeface="Carlito"/>
              </a:rPr>
              <a:t>,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reflected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individual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departments’ </a:t>
            </a:r>
            <a:r>
              <a:rPr sz="1200" dirty="0">
                <a:latin typeface="Carlito"/>
                <a:cs typeface="Carlito"/>
              </a:rPr>
              <a:t>staffing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numbers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48547" y="3699764"/>
            <a:ext cx="3113405" cy="1565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173990" indent="-180340">
              <a:lnSpc>
                <a:spcPct val="100000"/>
              </a:lnSpc>
              <a:spcBef>
                <a:spcPts val="100"/>
              </a:spcBef>
              <a:buFont typeface="Arial"/>
              <a:buChar char="–"/>
              <a:tabLst>
                <a:tab pos="192405" algn="l"/>
              </a:tabLst>
            </a:pPr>
            <a:r>
              <a:rPr sz="1200" dirty="0">
                <a:latin typeface="Carlito"/>
                <a:cs typeface="Carlito"/>
              </a:rPr>
              <a:t>Most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saw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their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numbers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fall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after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20" dirty="0">
                <a:latin typeface="Carlito"/>
                <a:cs typeface="Carlito"/>
              </a:rPr>
              <a:t>2010 </a:t>
            </a:r>
            <a:r>
              <a:rPr sz="1200" dirty="0">
                <a:latin typeface="Carlito"/>
                <a:cs typeface="Carlito"/>
              </a:rPr>
              <a:t>Spending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Review, before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rising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later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years</a:t>
            </a:r>
            <a:endParaRPr sz="1200">
              <a:latin typeface="Carlito"/>
              <a:cs typeface="Carlito"/>
            </a:endParaRPr>
          </a:p>
          <a:p>
            <a:pPr marL="192405" marR="5080" indent="-180340">
              <a:lnSpc>
                <a:spcPct val="100000"/>
              </a:lnSpc>
              <a:spcBef>
                <a:spcPts val="300"/>
              </a:spcBef>
              <a:buFont typeface="Arial"/>
              <a:buChar char="–"/>
              <a:tabLst>
                <a:tab pos="192405" algn="l"/>
              </a:tabLst>
            </a:pPr>
            <a:r>
              <a:rPr sz="1200" dirty="0">
                <a:latin typeface="Carlito"/>
                <a:cs typeface="Carlito"/>
              </a:rPr>
              <a:t>Some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drivers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some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recent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expansions </a:t>
            </a:r>
            <a:r>
              <a:rPr sz="1200" dirty="0">
                <a:latin typeface="Carlito"/>
                <a:cs typeface="Carlito"/>
              </a:rPr>
              <a:t>in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civil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service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include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Brexit</a:t>
            </a:r>
            <a:r>
              <a:rPr sz="1200" spc="-10" dirty="0">
                <a:latin typeface="Carlito"/>
                <a:cs typeface="Carlito"/>
              </a:rPr>
              <a:t> preparations </a:t>
            </a:r>
            <a:r>
              <a:rPr sz="1200" dirty="0">
                <a:latin typeface="Carlito"/>
                <a:cs typeface="Carlito"/>
              </a:rPr>
              <a:t>and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pandemic,</a:t>
            </a:r>
            <a:endParaRPr sz="1200">
              <a:latin typeface="Carlito"/>
              <a:cs typeface="Carlito"/>
            </a:endParaRPr>
          </a:p>
          <a:p>
            <a:pPr marL="192405" marR="211454" indent="-180340">
              <a:lnSpc>
                <a:spcPct val="100000"/>
              </a:lnSpc>
              <a:spcBef>
                <a:spcPts val="300"/>
              </a:spcBef>
              <a:buFont typeface="Arial"/>
              <a:buChar char="–"/>
              <a:tabLst>
                <a:tab pos="192405" algn="l"/>
              </a:tabLst>
            </a:pPr>
            <a:r>
              <a:rPr sz="1200" dirty="0">
                <a:latin typeface="Carlito"/>
                <a:cs typeface="Carlito"/>
              </a:rPr>
              <a:t>Most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significant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driver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growth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of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civil </a:t>
            </a:r>
            <a:r>
              <a:rPr sz="1200" dirty="0">
                <a:latin typeface="Carlito"/>
                <a:cs typeface="Carlito"/>
              </a:rPr>
              <a:t>service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since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2016 being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the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operational </a:t>
            </a:r>
            <a:r>
              <a:rPr sz="1200" dirty="0">
                <a:latin typeface="Carlito"/>
                <a:cs typeface="Carlito"/>
              </a:rPr>
              <a:t>delivery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profession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44500" y="309118"/>
            <a:ext cx="5300980" cy="77914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2810"/>
              </a:lnSpc>
              <a:spcBef>
                <a:spcPts val="455"/>
              </a:spcBef>
            </a:pPr>
            <a:r>
              <a:rPr spc="-200" dirty="0"/>
              <a:t>WHO</a:t>
            </a:r>
            <a:r>
              <a:rPr spc="-55" dirty="0"/>
              <a:t> </a:t>
            </a:r>
            <a:r>
              <a:rPr spc="-254" dirty="0"/>
              <a:t>ARE</a:t>
            </a:r>
            <a:r>
              <a:rPr spc="-55" dirty="0"/>
              <a:t> </a:t>
            </a:r>
            <a:r>
              <a:rPr spc="-85" dirty="0"/>
              <a:t>CIVIL</a:t>
            </a:r>
            <a:r>
              <a:rPr spc="-45" dirty="0"/>
              <a:t> </a:t>
            </a:r>
            <a:r>
              <a:rPr spc="-190" dirty="0"/>
              <a:t>SERVANTS</a:t>
            </a:r>
            <a:r>
              <a:rPr spc="-40" dirty="0"/>
              <a:t> </a:t>
            </a:r>
            <a:r>
              <a:rPr spc="-175" dirty="0"/>
              <a:t>AND</a:t>
            </a:r>
            <a:r>
              <a:rPr spc="-55" dirty="0"/>
              <a:t> </a:t>
            </a:r>
            <a:r>
              <a:rPr spc="-229" dirty="0"/>
              <a:t>WHERE</a:t>
            </a:r>
            <a:r>
              <a:rPr spc="-55" dirty="0"/>
              <a:t> </a:t>
            </a:r>
            <a:r>
              <a:rPr spc="-190" dirty="0"/>
              <a:t>ARE </a:t>
            </a:r>
            <a:r>
              <a:rPr spc="-180" dirty="0"/>
              <a:t>THEY</a:t>
            </a:r>
            <a:r>
              <a:rPr spc="-45" dirty="0"/>
              <a:t> DISTRIBUTED?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4500" y="1374394"/>
            <a:ext cx="371157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rlito"/>
                <a:cs typeface="Carlito"/>
              </a:rPr>
              <a:t>Civil</a:t>
            </a:r>
            <a:r>
              <a:rPr sz="1400" b="1" spc="-2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Servants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(FTE)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by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departmental</a:t>
            </a:r>
            <a:r>
              <a:rPr sz="1400" b="1" spc="-50" dirty="0">
                <a:latin typeface="Carlito"/>
                <a:cs typeface="Carlito"/>
              </a:rPr>
              <a:t> </a:t>
            </a:r>
            <a:r>
              <a:rPr sz="1400" b="1" spc="-10" dirty="0">
                <a:latin typeface="Carlito"/>
                <a:cs typeface="Carlito"/>
              </a:rPr>
              <a:t>group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rlito"/>
                <a:cs typeface="Carlito"/>
              </a:rPr>
              <a:t>Q1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2024,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core</a:t>
            </a:r>
            <a:r>
              <a:rPr sz="1400" spc="-4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department</a:t>
            </a:r>
            <a:r>
              <a:rPr sz="1400" spc="-1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and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other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organisations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68716" y="1374394"/>
            <a:ext cx="9575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Carlito"/>
                <a:cs typeface="Carlito"/>
              </a:rPr>
              <a:t>Perspectives</a:t>
            </a:r>
            <a:endParaRPr sz="1400">
              <a:latin typeface="Carlito"/>
              <a:cs typeface="Carli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055687" y="2383345"/>
            <a:ext cx="6767830" cy="3251200"/>
            <a:chOff x="1055687" y="2383345"/>
            <a:chExt cx="6767830" cy="3251200"/>
          </a:xfrm>
        </p:grpSpPr>
        <p:sp>
          <p:nvSpPr>
            <p:cNvPr id="11" name="object 11"/>
            <p:cNvSpPr/>
            <p:nvPr/>
          </p:nvSpPr>
          <p:spPr>
            <a:xfrm>
              <a:off x="1055687" y="2394203"/>
              <a:ext cx="6767830" cy="2875915"/>
            </a:xfrm>
            <a:custGeom>
              <a:avLst/>
              <a:gdLst/>
              <a:ahLst/>
              <a:cxnLst/>
              <a:rect l="l" t="t" r="r" b="b"/>
              <a:pathLst>
                <a:path w="6767830" h="2875915">
                  <a:moveTo>
                    <a:pt x="0" y="2875788"/>
                  </a:moveTo>
                  <a:lnTo>
                    <a:pt x="486600" y="2875788"/>
                  </a:lnTo>
                </a:path>
                <a:path w="6767830" h="2875915">
                  <a:moveTo>
                    <a:pt x="707580" y="2875788"/>
                  </a:moveTo>
                  <a:lnTo>
                    <a:pt x="884364" y="2875788"/>
                  </a:lnTo>
                </a:path>
                <a:path w="6767830" h="2875915">
                  <a:moveTo>
                    <a:pt x="1105344" y="2875788"/>
                  </a:moveTo>
                  <a:lnTo>
                    <a:pt x="1282128" y="2875788"/>
                  </a:lnTo>
                </a:path>
                <a:path w="6767830" h="2875915">
                  <a:moveTo>
                    <a:pt x="1504632" y="2875788"/>
                  </a:moveTo>
                  <a:lnTo>
                    <a:pt x="1681416" y="2875788"/>
                  </a:lnTo>
                </a:path>
                <a:path w="6767830" h="2875915">
                  <a:moveTo>
                    <a:pt x="1902396" y="2875788"/>
                  </a:moveTo>
                  <a:lnTo>
                    <a:pt x="6767512" y="2875788"/>
                  </a:lnTo>
                </a:path>
                <a:path w="6767830" h="2875915">
                  <a:moveTo>
                    <a:pt x="0" y="2516124"/>
                  </a:moveTo>
                  <a:lnTo>
                    <a:pt x="486600" y="2516124"/>
                  </a:lnTo>
                </a:path>
                <a:path w="6767830" h="2875915">
                  <a:moveTo>
                    <a:pt x="707580" y="2516124"/>
                  </a:moveTo>
                  <a:lnTo>
                    <a:pt x="884364" y="2516124"/>
                  </a:lnTo>
                </a:path>
                <a:path w="6767830" h="2875915">
                  <a:moveTo>
                    <a:pt x="1105344" y="2516124"/>
                  </a:moveTo>
                  <a:lnTo>
                    <a:pt x="1282128" y="2516124"/>
                  </a:lnTo>
                </a:path>
                <a:path w="6767830" h="2875915">
                  <a:moveTo>
                    <a:pt x="1504632" y="2516124"/>
                  </a:moveTo>
                  <a:lnTo>
                    <a:pt x="1681416" y="2516124"/>
                  </a:lnTo>
                </a:path>
                <a:path w="6767830" h="2875915">
                  <a:moveTo>
                    <a:pt x="1902396" y="2516124"/>
                  </a:moveTo>
                  <a:lnTo>
                    <a:pt x="6767512" y="2516124"/>
                  </a:lnTo>
                </a:path>
                <a:path w="6767830" h="2875915">
                  <a:moveTo>
                    <a:pt x="0" y="2156460"/>
                  </a:moveTo>
                  <a:lnTo>
                    <a:pt x="486600" y="2156460"/>
                  </a:lnTo>
                </a:path>
                <a:path w="6767830" h="2875915">
                  <a:moveTo>
                    <a:pt x="707580" y="2156460"/>
                  </a:moveTo>
                  <a:lnTo>
                    <a:pt x="884364" y="2156460"/>
                  </a:lnTo>
                </a:path>
                <a:path w="6767830" h="2875915">
                  <a:moveTo>
                    <a:pt x="1105344" y="2156460"/>
                  </a:moveTo>
                  <a:lnTo>
                    <a:pt x="1282128" y="2156460"/>
                  </a:lnTo>
                </a:path>
                <a:path w="6767830" h="2875915">
                  <a:moveTo>
                    <a:pt x="1504632" y="2156460"/>
                  </a:moveTo>
                  <a:lnTo>
                    <a:pt x="1681416" y="2156460"/>
                  </a:lnTo>
                </a:path>
                <a:path w="6767830" h="2875915">
                  <a:moveTo>
                    <a:pt x="1902396" y="2156460"/>
                  </a:moveTo>
                  <a:lnTo>
                    <a:pt x="6767512" y="2156460"/>
                  </a:lnTo>
                </a:path>
                <a:path w="6767830" h="2875915">
                  <a:moveTo>
                    <a:pt x="0" y="1796796"/>
                  </a:moveTo>
                  <a:lnTo>
                    <a:pt x="486600" y="1796796"/>
                  </a:lnTo>
                </a:path>
                <a:path w="6767830" h="2875915">
                  <a:moveTo>
                    <a:pt x="707580" y="1796796"/>
                  </a:moveTo>
                  <a:lnTo>
                    <a:pt x="884364" y="1796796"/>
                  </a:lnTo>
                </a:path>
                <a:path w="6767830" h="2875915">
                  <a:moveTo>
                    <a:pt x="1105344" y="1796796"/>
                  </a:moveTo>
                  <a:lnTo>
                    <a:pt x="1681416" y="1796796"/>
                  </a:lnTo>
                </a:path>
                <a:path w="6767830" h="2875915">
                  <a:moveTo>
                    <a:pt x="1902396" y="1796796"/>
                  </a:moveTo>
                  <a:lnTo>
                    <a:pt x="6767512" y="1796796"/>
                  </a:lnTo>
                </a:path>
                <a:path w="6767830" h="2875915">
                  <a:moveTo>
                    <a:pt x="0" y="1438656"/>
                  </a:moveTo>
                  <a:lnTo>
                    <a:pt x="486600" y="1438656"/>
                  </a:lnTo>
                </a:path>
                <a:path w="6767830" h="2875915">
                  <a:moveTo>
                    <a:pt x="707580" y="1438656"/>
                  </a:moveTo>
                  <a:lnTo>
                    <a:pt x="884364" y="1438656"/>
                  </a:lnTo>
                </a:path>
                <a:path w="6767830" h="2875915">
                  <a:moveTo>
                    <a:pt x="1105344" y="1438656"/>
                  </a:moveTo>
                  <a:lnTo>
                    <a:pt x="6767512" y="1438656"/>
                  </a:lnTo>
                </a:path>
                <a:path w="6767830" h="2875915">
                  <a:moveTo>
                    <a:pt x="0" y="1078992"/>
                  </a:moveTo>
                  <a:lnTo>
                    <a:pt x="486600" y="1078992"/>
                  </a:lnTo>
                </a:path>
                <a:path w="6767830" h="2875915">
                  <a:moveTo>
                    <a:pt x="707580" y="1078992"/>
                  </a:moveTo>
                  <a:lnTo>
                    <a:pt x="884364" y="1078992"/>
                  </a:lnTo>
                </a:path>
                <a:path w="6767830" h="2875915">
                  <a:moveTo>
                    <a:pt x="1105344" y="1078992"/>
                  </a:moveTo>
                  <a:lnTo>
                    <a:pt x="6767512" y="1078992"/>
                  </a:lnTo>
                </a:path>
                <a:path w="6767830" h="2875915">
                  <a:moveTo>
                    <a:pt x="0" y="719328"/>
                  </a:moveTo>
                  <a:lnTo>
                    <a:pt x="486600" y="719328"/>
                  </a:lnTo>
                </a:path>
                <a:path w="6767830" h="2875915">
                  <a:moveTo>
                    <a:pt x="707580" y="719328"/>
                  </a:moveTo>
                  <a:lnTo>
                    <a:pt x="6767512" y="719328"/>
                  </a:lnTo>
                </a:path>
                <a:path w="6767830" h="2875915">
                  <a:moveTo>
                    <a:pt x="0" y="359663"/>
                  </a:moveTo>
                  <a:lnTo>
                    <a:pt x="486600" y="359663"/>
                  </a:lnTo>
                </a:path>
                <a:path w="6767830" h="2875915">
                  <a:moveTo>
                    <a:pt x="707580" y="359663"/>
                  </a:moveTo>
                  <a:lnTo>
                    <a:pt x="6767512" y="359663"/>
                  </a:lnTo>
                </a:path>
                <a:path w="6767830" h="2875915">
                  <a:moveTo>
                    <a:pt x="0" y="0"/>
                  </a:moveTo>
                  <a:lnTo>
                    <a:pt x="6767512" y="0"/>
                  </a:lnTo>
                </a:path>
              </a:pathLst>
            </a:custGeom>
            <a:ln w="3175">
              <a:solidFill>
                <a:srgbClr val="DA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44524" y="2692907"/>
              <a:ext cx="6590030" cy="2936875"/>
            </a:xfrm>
            <a:custGeom>
              <a:avLst/>
              <a:gdLst/>
              <a:ahLst/>
              <a:cxnLst/>
              <a:rect l="l" t="t" r="r" b="b"/>
              <a:pathLst>
                <a:path w="6590030" h="2936875">
                  <a:moveTo>
                    <a:pt x="220980" y="2668524"/>
                  </a:moveTo>
                  <a:lnTo>
                    <a:pt x="0" y="2668524"/>
                  </a:lnTo>
                  <a:lnTo>
                    <a:pt x="0" y="2936367"/>
                  </a:lnTo>
                  <a:lnTo>
                    <a:pt x="220980" y="2936367"/>
                  </a:lnTo>
                  <a:lnTo>
                    <a:pt x="220980" y="2668524"/>
                  </a:lnTo>
                  <a:close/>
                </a:path>
                <a:path w="6590030" h="2936875">
                  <a:moveTo>
                    <a:pt x="618744" y="0"/>
                  </a:moveTo>
                  <a:lnTo>
                    <a:pt x="397764" y="0"/>
                  </a:lnTo>
                  <a:lnTo>
                    <a:pt x="397764" y="2936367"/>
                  </a:lnTo>
                  <a:lnTo>
                    <a:pt x="618744" y="2936367"/>
                  </a:lnTo>
                  <a:lnTo>
                    <a:pt x="618744" y="0"/>
                  </a:lnTo>
                  <a:close/>
                </a:path>
                <a:path w="6590030" h="2936875">
                  <a:moveTo>
                    <a:pt x="1016508" y="737616"/>
                  </a:moveTo>
                  <a:lnTo>
                    <a:pt x="795528" y="737616"/>
                  </a:lnTo>
                  <a:lnTo>
                    <a:pt x="795528" y="2936367"/>
                  </a:lnTo>
                  <a:lnTo>
                    <a:pt x="1016508" y="2936367"/>
                  </a:lnTo>
                  <a:lnTo>
                    <a:pt x="1016508" y="737616"/>
                  </a:lnTo>
                  <a:close/>
                </a:path>
                <a:path w="6590030" h="2936875">
                  <a:moveTo>
                    <a:pt x="1415796" y="1620012"/>
                  </a:moveTo>
                  <a:lnTo>
                    <a:pt x="1193292" y="1620012"/>
                  </a:lnTo>
                  <a:lnTo>
                    <a:pt x="1193292" y="2936367"/>
                  </a:lnTo>
                  <a:lnTo>
                    <a:pt x="1415796" y="2936367"/>
                  </a:lnTo>
                  <a:lnTo>
                    <a:pt x="1415796" y="1620012"/>
                  </a:lnTo>
                  <a:close/>
                </a:path>
                <a:path w="6590030" h="2936875">
                  <a:moveTo>
                    <a:pt x="1813560" y="1197864"/>
                  </a:moveTo>
                  <a:lnTo>
                    <a:pt x="1592580" y="1197864"/>
                  </a:lnTo>
                  <a:lnTo>
                    <a:pt x="1592580" y="2936367"/>
                  </a:lnTo>
                  <a:lnTo>
                    <a:pt x="1813560" y="2936367"/>
                  </a:lnTo>
                  <a:lnTo>
                    <a:pt x="1813560" y="1197864"/>
                  </a:lnTo>
                  <a:close/>
                </a:path>
                <a:path w="6590030" h="2936875">
                  <a:moveTo>
                    <a:pt x="2211324" y="2801112"/>
                  </a:moveTo>
                  <a:lnTo>
                    <a:pt x="1990344" y="2801112"/>
                  </a:lnTo>
                  <a:lnTo>
                    <a:pt x="1990344" y="2936367"/>
                  </a:lnTo>
                  <a:lnTo>
                    <a:pt x="2211324" y="2936367"/>
                  </a:lnTo>
                  <a:lnTo>
                    <a:pt x="2211324" y="2801112"/>
                  </a:lnTo>
                  <a:close/>
                </a:path>
                <a:path w="6590030" h="2936875">
                  <a:moveTo>
                    <a:pt x="2609088" y="2711196"/>
                  </a:moveTo>
                  <a:lnTo>
                    <a:pt x="2388108" y="2711196"/>
                  </a:lnTo>
                  <a:lnTo>
                    <a:pt x="2388108" y="2936367"/>
                  </a:lnTo>
                  <a:lnTo>
                    <a:pt x="2609088" y="2936367"/>
                  </a:lnTo>
                  <a:lnTo>
                    <a:pt x="2609088" y="2711196"/>
                  </a:lnTo>
                  <a:close/>
                </a:path>
                <a:path w="6590030" h="2936875">
                  <a:moveTo>
                    <a:pt x="3006852" y="2694432"/>
                  </a:moveTo>
                  <a:lnTo>
                    <a:pt x="2785872" y="2694432"/>
                  </a:lnTo>
                  <a:lnTo>
                    <a:pt x="2785872" y="2936367"/>
                  </a:lnTo>
                  <a:lnTo>
                    <a:pt x="3006852" y="2936367"/>
                  </a:lnTo>
                  <a:lnTo>
                    <a:pt x="3006852" y="2694432"/>
                  </a:lnTo>
                  <a:close/>
                </a:path>
                <a:path w="6590030" h="2936875">
                  <a:moveTo>
                    <a:pt x="3406140" y="2823972"/>
                  </a:moveTo>
                  <a:lnTo>
                    <a:pt x="3183636" y="2823972"/>
                  </a:lnTo>
                  <a:lnTo>
                    <a:pt x="3183636" y="2936367"/>
                  </a:lnTo>
                  <a:lnTo>
                    <a:pt x="3406140" y="2936367"/>
                  </a:lnTo>
                  <a:lnTo>
                    <a:pt x="3406140" y="2823972"/>
                  </a:lnTo>
                  <a:close/>
                </a:path>
                <a:path w="6590030" h="2936875">
                  <a:moveTo>
                    <a:pt x="3803904" y="2741676"/>
                  </a:moveTo>
                  <a:lnTo>
                    <a:pt x="3582924" y="2741676"/>
                  </a:lnTo>
                  <a:lnTo>
                    <a:pt x="3582924" y="2936367"/>
                  </a:lnTo>
                  <a:lnTo>
                    <a:pt x="3803904" y="2936367"/>
                  </a:lnTo>
                  <a:lnTo>
                    <a:pt x="3803904" y="2741676"/>
                  </a:lnTo>
                  <a:close/>
                </a:path>
                <a:path w="6590030" h="2936875">
                  <a:moveTo>
                    <a:pt x="4201668" y="2805684"/>
                  </a:moveTo>
                  <a:lnTo>
                    <a:pt x="3980688" y="2805684"/>
                  </a:lnTo>
                  <a:lnTo>
                    <a:pt x="3980688" y="2936367"/>
                  </a:lnTo>
                  <a:lnTo>
                    <a:pt x="4201668" y="2936367"/>
                  </a:lnTo>
                  <a:lnTo>
                    <a:pt x="4201668" y="2805684"/>
                  </a:lnTo>
                  <a:close/>
                </a:path>
                <a:path w="6590030" h="2936875">
                  <a:moveTo>
                    <a:pt x="4599432" y="2683764"/>
                  </a:moveTo>
                  <a:lnTo>
                    <a:pt x="4378452" y="2683764"/>
                  </a:lnTo>
                  <a:lnTo>
                    <a:pt x="4378452" y="2936367"/>
                  </a:lnTo>
                  <a:lnTo>
                    <a:pt x="4599432" y="2936367"/>
                  </a:lnTo>
                  <a:lnTo>
                    <a:pt x="4599432" y="2683764"/>
                  </a:lnTo>
                  <a:close/>
                </a:path>
                <a:path w="6590030" h="2936875">
                  <a:moveTo>
                    <a:pt x="4997196" y="2647188"/>
                  </a:moveTo>
                  <a:lnTo>
                    <a:pt x="4776216" y="2647188"/>
                  </a:lnTo>
                  <a:lnTo>
                    <a:pt x="4776216" y="2936367"/>
                  </a:lnTo>
                  <a:lnTo>
                    <a:pt x="4997196" y="2936367"/>
                  </a:lnTo>
                  <a:lnTo>
                    <a:pt x="4997196" y="2647188"/>
                  </a:lnTo>
                  <a:close/>
                </a:path>
                <a:path w="6590030" h="2936875">
                  <a:moveTo>
                    <a:pt x="5396471" y="2863596"/>
                  </a:moveTo>
                  <a:lnTo>
                    <a:pt x="5175504" y="2863596"/>
                  </a:lnTo>
                  <a:lnTo>
                    <a:pt x="5175504" y="2936367"/>
                  </a:lnTo>
                  <a:lnTo>
                    <a:pt x="5396471" y="2936367"/>
                  </a:lnTo>
                  <a:lnTo>
                    <a:pt x="5396471" y="2863596"/>
                  </a:lnTo>
                  <a:close/>
                </a:path>
                <a:path w="6590030" h="2936875">
                  <a:moveTo>
                    <a:pt x="5794248" y="2782824"/>
                  </a:moveTo>
                  <a:lnTo>
                    <a:pt x="5573268" y="2782824"/>
                  </a:lnTo>
                  <a:lnTo>
                    <a:pt x="5573268" y="2936367"/>
                  </a:lnTo>
                  <a:lnTo>
                    <a:pt x="5794248" y="2936367"/>
                  </a:lnTo>
                  <a:lnTo>
                    <a:pt x="5794248" y="2782824"/>
                  </a:lnTo>
                  <a:close/>
                </a:path>
                <a:path w="6590030" h="2936875">
                  <a:moveTo>
                    <a:pt x="6192012" y="2865120"/>
                  </a:moveTo>
                  <a:lnTo>
                    <a:pt x="5971032" y="2865120"/>
                  </a:lnTo>
                  <a:lnTo>
                    <a:pt x="5971032" y="2936367"/>
                  </a:lnTo>
                  <a:lnTo>
                    <a:pt x="6192012" y="2936367"/>
                  </a:lnTo>
                  <a:lnTo>
                    <a:pt x="6192012" y="2865120"/>
                  </a:lnTo>
                  <a:close/>
                </a:path>
                <a:path w="6590030" h="2936875">
                  <a:moveTo>
                    <a:pt x="6589776" y="2903220"/>
                  </a:moveTo>
                  <a:lnTo>
                    <a:pt x="6368796" y="2903220"/>
                  </a:lnTo>
                  <a:lnTo>
                    <a:pt x="6368796" y="2936367"/>
                  </a:lnTo>
                  <a:lnTo>
                    <a:pt x="6589776" y="2936367"/>
                  </a:lnTo>
                  <a:lnTo>
                    <a:pt x="6589776" y="2903220"/>
                  </a:lnTo>
                  <a:close/>
                </a:path>
              </a:pathLst>
            </a:custGeom>
            <a:solidFill>
              <a:srgbClr val="002C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42287" y="2692907"/>
              <a:ext cx="1416050" cy="2936875"/>
            </a:xfrm>
            <a:custGeom>
              <a:avLst/>
              <a:gdLst/>
              <a:ahLst/>
              <a:cxnLst/>
              <a:rect l="l" t="t" r="r" b="b"/>
              <a:pathLst>
                <a:path w="1416050" h="2936875">
                  <a:moveTo>
                    <a:pt x="0" y="0"/>
                  </a:moveTo>
                  <a:lnTo>
                    <a:pt x="220980" y="0"/>
                  </a:lnTo>
                  <a:lnTo>
                    <a:pt x="220980" y="2936366"/>
                  </a:lnTo>
                  <a:lnTo>
                    <a:pt x="0" y="2936366"/>
                  </a:lnTo>
                  <a:lnTo>
                    <a:pt x="0" y="0"/>
                  </a:lnTo>
                  <a:close/>
                </a:path>
                <a:path w="1416050" h="2936875">
                  <a:moveTo>
                    <a:pt x="397763" y="737615"/>
                  </a:moveTo>
                  <a:lnTo>
                    <a:pt x="618744" y="737615"/>
                  </a:lnTo>
                  <a:lnTo>
                    <a:pt x="618744" y="2936366"/>
                  </a:lnTo>
                  <a:lnTo>
                    <a:pt x="397763" y="2936366"/>
                  </a:lnTo>
                  <a:lnTo>
                    <a:pt x="397763" y="737615"/>
                  </a:lnTo>
                  <a:close/>
                </a:path>
                <a:path w="1416050" h="2936875">
                  <a:moveTo>
                    <a:pt x="795528" y="1620011"/>
                  </a:moveTo>
                  <a:lnTo>
                    <a:pt x="1018032" y="1620011"/>
                  </a:lnTo>
                  <a:lnTo>
                    <a:pt x="1018032" y="2936366"/>
                  </a:lnTo>
                  <a:lnTo>
                    <a:pt x="795528" y="2936366"/>
                  </a:lnTo>
                  <a:lnTo>
                    <a:pt x="795528" y="1620011"/>
                  </a:lnTo>
                  <a:close/>
                </a:path>
                <a:path w="1416050" h="2936875">
                  <a:moveTo>
                    <a:pt x="1194816" y="1197864"/>
                  </a:moveTo>
                  <a:lnTo>
                    <a:pt x="1415795" y="1197864"/>
                  </a:lnTo>
                  <a:lnTo>
                    <a:pt x="1415795" y="2936366"/>
                  </a:lnTo>
                  <a:lnTo>
                    <a:pt x="1194816" y="2936366"/>
                  </a:lnTo>
                  <a:lnTo>
                    <a:pt x="1194816" y="1197864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44524" y="2388107"/>
              <a:ext cx="6192520" cy="3169920"/>
            </a:xfrm>
            <a:custGeom>
              <a:avLst/>
              <a:gdLst/>
              <a:ahLst/>
              <a:cxnLst/>
              <a:rect l="l" t="t" r="r" b="b"/>
              <a:pathLst>
                <a:path w="6192520" h="3169920">
                  <a:moveTo>
                    <a:pt x="220980" y="0"/>
                  </a:moveTo>
                  <a:lnTo>
                    <a:pt x="0" y="0"/>
                  </a:lnTo>
                  <a:lnTo>
                    <a:pt x="0" y="2973324"/>
                  </a:lnTo>
                  <a:lnTo>
                    <a:pt x="220980" y="2973324"/>
                  </a:lnTo>
                  <a:lnTo>
                    <a:pt x="220980" y="0"/>
                  </a:lnTo>
                  <a:close/>
                </a:path>
                <a:path w="6192520" h="3169920">
                  <a:moveTo>
                    <a:pt x="618744" y="202692"/>
                  </a:moveTo>
                  <a:lnTo>
                    <a:pt x="397764" y="202692"/>
                  </a:lnTo>
                  <a:lnTo>
                    <a:pt x="397764" y="304800"/>
                  </a:lnTo>
                  <a:lnTo>
                    <a:pt x="618744" y="304800"/>
                  </a:lnTo>
                  <a:lnTo>
                    <a:pt x="618744" y="202692"/>
                  </a:lnTo>
                  <a:close/>
                </a:path>
                <a:path w="6192520" h="3169920">
                  <a:moveTo>
                    <a:pt x="1016508" y="911352"/>
                  </a:moveTo>
                  <a:lnTo>
                    <a:pt x="795528" y="911352"/>
                  </a:lnTo>
                  <a:lnTo>
                    <a:pt x="795528" y="1042416"/>
                  </a:lnTo>
                  <a:lnTo>
                    <a:pt x="1016508" y="1042416"/>
                  </a:lnTo>
                  <a:lnTo>
                    <a:pt x="1016508" y="911352"/>
                  </a:lnTo>
                  <a:close/>
                </a:path>
                <a:path w="6192520" h="3169920">
                  <a:moveTo>
                    <a:pt x="1415796" y="1170432"/>
                  </a:moveTo>
                  <a:lnTo>
                    <a:pt x="1193292" y="1170432"/>
                  </a:lnTo>
                  <a:lnTo>
                    <a:pt x="1193292" y="1924812"/>
                  </a:lnTo>
                  <a:lnTo>
                    <a:pt x="1415796" y="1924812"/>
                  </a:lnTo>
                  <a:lnTo>
                    <a:pt x="1415796" y="1170432"/>
                  </a:lnTo>
                  <a:close/>
                </a:path>
                <a:path w="6192520" h="3169920">
                  <a:moveTo>
                    <a:pt x="2211324" y="2682240"/>
                  </a:moveTo>
                  <a:lnTo>
                    <a:pt x="1990344" y="2682240"/>
                  </a:lnTo>
                  <a:lnTo>
                    <a:pt x="1990344" y="3105912"/>
                  </a:lnTo>
                  <a:lnTo>
                    <a:pt x="2211324" y="3105912"/>
                  </a:lnTo>
                  <a:lnTo>
                    <a:pt x="2211324" y="2682240"/>
                  </a:lnTo>
                  <a:close/>
                </a:path>
                <a:path w="6192520" h="3169920">
                  <a:moveTo>
                    <a:pt x="3006852" y="2770632"/>
                  </a:moveTo>
                  <a:lnTo>
                    <a:pt x="2785872" y="2770632"/>
                  </a:lnTo>
                  <a:lnTo>
                    <a:pt x="2785872" y="2999232"/>
                  </a:lnTo>
                  <a:lnTo>
                    <a:pt x="3006852" y="2999232"/>
                  </a:lnTo>
                  <a:lnTo>
                    <a:pt x="3006852" y="2770632"/>
                  </a:lnTo>
                  <a:close/>
                </a:path>
                <a:path w="6192520" h="3169920">
                  <a:moveTo>
                    <a:pt x="3406140" y="2878836"/>
                  </a:moveTo>
                  <a:lnTo>
                    <a:pt x="3183636" y="2878836"/>
                  </a:lnTo>
                  <a:lnTo>
                    <a:pt x="3183636" y="3128772"/>
                  </a:lnTo>
                  <a:lnTo>
                    <a:pt x="3406140" y="3128772"/>
                  </a:lnTo>
                  <a:lnTo>
                    <a:pt x="3406140" y="2878836"/>
                  </a:lnTo>
                  <a:close/>
                </a:path>
                <a:path w="6192520" h="3169920">
                  <a:moveTo>
                    <a:pt x="3803904" y="2907792"/>
                  </a:moveTo>
                  <a:lnTo>
                    <a:pt x="3582924" y="2907792"/>
                  </a:lnTo>
                  <a:lnTo>
                    <a:pt x="3582924" y="3046476"/>
                  </a:lnTo>
                  <a:lnTo>
                    <a:pt x="3803904" y="3046476"/>
                  </a:lnTo>
                  <a:lnTo>
                    <a:pt x="3803904" y="2907792"/>
                  </a:lnTo>
                  <a:close/>
                </a:path>
                <a:path w="6192520" h="3169920">
                  <a:moveTo>
                    <a:pt x="4201668" y="3078480"/>
                  </a:moveTo>
                  <a:lnTo>
                    <a:pt x="3980688" y="3078480"/>
                  </a:lnTo>
                  <a:lnTo>
                    <a:pt x="3980688" y="3110484"/>
                  </a:lnTo>
                  <a:lnTo>
                    <a:pt x="4201668" y="3110484"/>
                  </a:lnTo>
                  <a:lnTo>
                    <a:pt x="4201668" y="3078480"/>
                  </a:lnTo>
                  <a:close/>
                </a:path>
                <a:path w="6192520" h="3169920">
                  <a:moveTo>
                    <a:pt x="4599432" y="2942844"/>
                  </a:moveTo>
                  <a:lnTo>
                    <a:pt x="4378452" y="2942844"/>
                  </a:lnTo>
                  <a:lnTo>
                    <a:pt x="4378452" y="2988564"/>
                  </a:lnTo>
                  <a:lnTo>
                    <a:pt x="4599432" y="2988564"/>
                  </a:lnTo>
                  <a:lnTo>
                    <a:pt x="4599432" y="2942844"/>
                  </a:lnTo>
                  <a:close/>
                </a:path>
                <a:path w="6192520" h="3169920">
                  <a:moveTo>
                    <a:pt x="4997196" y="2907792"/>
                  </a:moveTo>
                  <a:lnTo>
                    <a:pt x="4776216" y="2907792"/>
                  </a:lnTo>
                  <a:lnTo>
                    <a:pt x="4776216" y="2951988"/>
                  </a:lnTo>
                  <a:lnTo>
                    <a:pt x="4997196" y="2951988"/>
                  </a:lnTo>
                  <a:lnTo>
                    <a:pt x="4997196" y="2907792"/>
                  </a:lnTo>
                  <a:close/>
                </a:path>
                <a:path w="6192520" h="3169920">
                  <a:moveTo>
                    <a:pt x="5396471" y="3008376"/>
                  </a:moveTo>
                  <a:lnTo>
                    <a:pt x="5175504" y="3008376"/>
                  </a:lnTo>
                  <a:lnTo>
                    <a:pt x="5175504" y="3168396"/>
                  </a:lnTo>
                  <a:lnTo>
                    <a:pt x="5396471" y="3168396"/>
                  </a:lnTo>
                  <a:lnTo>
                    <a:pt x="5396471" y="3008376"/>
                  </a:lnTo>
                  <a:close/>
                </a:path>
                <a:path w="6192520" h="3169920">
                  <a:moveTo>
                    <a:pt x="6192012" y="3144012"/>
                  </a:moveTo>
                  <a:lnTo>
                    <a:pt x="5971032" y="3144012"/>
                  </a:lnTo>
                  <a:lnTo>
                    <a:pt x="5971032" y="3169920"/>
                  </a:lnTo>
                  <a:lnTo>
                    <a:pt x="6192012" y="3169920"/>
                  </a:lnTo>
                  <a:lnTo>
                    <a:pt x="6192012" y="3144012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44523" y="2388107"/>
              <a:ext cx="6192520" cy="3169920"/>
            </a:xfrm>
            <a:custGeom>
              <a:avLst/>
              <a:gdLst/>
              <a:ahLst/>
              <a:cxnLst/>
              <a:rect l="l" t="t" r="r" b="b"/>
              <a:pathLst>
                <a:path w="6192520" h="3169920">
                  <a:moveTo>
                    <a:pt x="0" y="0"/>
                  </a:moveTo>
                  <a:lnTo>
                    <a:pt x="220979" y="0"/>
                  </a:lnTo>
                  <a:lnTo>
                    <a:pt x="220979" y="2973323"/>
                  </a:lnTo>
                  <a:lnTo>
                    <a:pt x="0" y="2973323"/>
                  </a:lnTo>
                  <a:lnTo>
                    <a:pt x="0" y="0"/>
                  </a:lnTo>
                  <a:close/>
                </a:path>
                <a:path w="6192520" h="3169920">
                  <a:moveTo>
                    <a:pt x="397763" y="202691"/>
                  </a:moveTo>
                  <a:lnTo>
                    <a:pt x="618744" y="202691"/>
                  </a:lnTo>
                  <a:lnTo>
                    <a:pt x="618744" y="304800"/>
                  </a:lnTo>
                  <a:lnTo>
                    <a:pt x="397763" y="304800"/>
                  </a:lnTo>
                  <a:lnTo>
                    <a:pt x="397763" y="202691"/>
                  </a:lnTo>
                  <a:close/>
                </a:path>
                <a:path w="6192520" h="3169920">
                  <a:moveTo>
                    <a:pt x="795527" y="911351"/>
                  </a:moveTo>
                  <a:lnTo>
                    <a:pt x="1016507" y="911351"/>
                  </a:lnTo>
                  <a:lnTo>
                    <a:pt x="1016507" y="1042415"/>
                  </a:lnTo>
                  <a:lnTo>
                    <a:pt x="795527" y="1042415"/>
                  </a:lnTo>
                  <a:lnTo>
                    <a:pt x="795527" y="911351"/>
                  </a:lnTo>
                  <a:close/>
                </a:path>
                <a:path w="6192520" h="3169920">
                  <a:moveTo>
                    <a:pt x="1193292" y="1170431"/>
                  </a:moveTo>
                  <a:lnTo>
                    <a:pt x="1415795" y="1170431"/>
                  </a:lnTo>
                  <a:lnTo>
                    <a:pt x="1415795" y="1924811"/>
                  </a:lnTo>
                  <a:lnTo>
                    <a:pt x="1193292" y="1924811"/>
                  </a:lnTo>
                  <a:lnTo>
                    <a:pt x="1193292" y="1170431"/>
                  </a:lnTo>
                  <a:close/>
                </a:path>
                <a:path w="6192520" h="3169920">
                  <a:moveTo>
                    <a:pt x="1990344" y="2682240"/>
                  </a:moveTo>
                  <a:lnTo>
                    <a:pt x="2211324" y="2682240"/>
                  </a:lnTo>
                  <a:lnTo>
                    <a:pt x="2211324" y="3105911"/>
                  </a:lnTo>
                  <a:lnTo>
                    <a:pt x="1990344" y="3105911"/>
                  </a:lnTo>
                  <a:lnTo>
                    <a:pt x="1990344" y="2682240"/>
                  </a:lnTo>
                  <a:close/>
                </a:path>
                <a:path w="6192520" h="3169920">
                  <a:moveTo>
                    <a:pt x="2785872" y="2770631"/>
                  </a:moveTo>
                  <a:lnTo>
                    <a:pt x="3006852" y="2770631"/>
                  </a:lnTo>
                  <a:lnTo>
                    <a:pt x="3006852" y="2999231"/>
                  </a:lnTo>
                  <a:lnTo>
                    <a:pt x="2785872" y="2999231"/>
                  </a:lnTo>
                  <a:lnTo>
                    <a:pt x="2785872" y="2770631"/>
                  </a:lnTo>
                  <a:close/>
                </a:path>
                <a:path w="6192520" h="3169920">
                  <a:moveTo>
                    <a:pt x="3183636" y="2878835"/>
                  </a:moveTo>
                  <a:lnTo>
                    <a:pt x="3406140" y="2878835"/>
                  </a:lnTo>
                  <a:lnTo>
                    <a:pt x="3406140" y="3128772"/>
                  </a:lnTo>
                  <a:lnTo>
                    <a:pt x="3183636" y="3128772"/>
                  </a:lnTo>
                  <a:lnTo>
                    <a:pt x="3183636" y="2878835"/>
                  </a:lnTo>
                  <a:close/>
                </a:path>
                <a:path w="6192520" h="3169920">
                  <a:moveTo>
                    <a:pt x="3582924" y="2907791"/>
                  </a:moveTo>
                  <a:lnTo>
                    <a:pt x="3803904" y="2907791"/>
                  </a:lnTo>
                  <a:lnTo>
                    <a:pt x="3803904" y="3046476"/>
                  </a:lnTo>
                  <a:lnTo>
                    <a:pt x="3582924" y="3046476"/>
                  </a:lnTo>
                  <a:lnTo>
                    <a:pt x="3582924" y="2907791"/>
                  </a:lnTo>
                  <a:close/>
                </a:path>
                <a:path w="6192520" h="3169920">
                  <a:moveTo>
                    <a:pt x="3980688" y="3078479"/>
                  </a:moveTo>
                  <a:lnTo>
                    <a:pt x="4201668" y="3078479"/>
                  </a:lnTo>
                  <a:lnTo>
                    <a:pt x="4201668" y="3110483"/>
                  </a:lnTo>
                  <a:lnTo>
                    <a:pt x="3980688" y="3110483"/>
                  </a:lnTo>
                  <a:lnTo>
                    <a:pt x="3980688" y="3078479"/>
                  </a:lnTo>
                  <a:close/>
                </a:path>
                <a:path w="6192520" h="3169920">
                  <a:moveTo>
                    <a:pt x="4378452" y="2942843"/>
                  </a:moveTo>
                  <a:lnTo>
                    <a:pt x="4599432" y="2942843"/>
                  </a:lnTo>
                  <a:lnTo>
                    <a:pt x="4599432" y="2988564"/>
                  </a:lnTo>
                  <a:lnTo>
                    <a:pt x="4378452" y="2988564"/>
                  </a:lnTo>
                  <a:lnTo>
                    <a:pt x="4378452" y="2942843"/>
                  </a:lnTo>
                  <a:close/>
                </a:path>
                <a:path w="6192520" h="3169920">
                  <a:moveTo>
                    <a:pt x="4776216" y="2907791"/>
                  </a:moveTo>
                  <a:lnTo>
                    <a:pt x="4997196" y="2907791"/>
                  </a:lnTo>
                  <a:lnTo>
                    <a:pt x="4997196" y="2951988"/>
                  </a:lnTo>
                  <a:lnTo>
                    <a:pt x="4776216" y="2951988"/>
                  </a:lnTo>
                  <a:lnTo>
                    <a:pt x="4776216" y="2907791"/>
                  </a:lnTo>
                  <a:close/>
                </a:path>
                <a:path w="6192520" h="3169920">
                  <a:moveTo>
                    <a:pt x="5175504" y="3008376"/>
                  </a:moveTo>
                  <a:lnTo>
                    <a:pt x="5396483" y="3008376"/>
                  </a:lnTo>
                  <a:lnTo>
                    <a:pt x="5396483" y="3168395"/>
                  </a:lnTo>
                  <a:lnTo>
                    <a:pt x="5175504" y="3168395"/>
                  </a:lnTo>
                  <a:lnTo>
                    <a:pt x="5175504" y="3008376"/>
                  </a:lnTo>
                  <a:close/>
                </a:path>
                <a:path w="6192520" h="3169920">
                  <a:moveTo>
                    <a:pt x="5971032" y="3144011"/>
                  </a:moveTo>
                  <a:lnTo>
                    <a:pt x="6192011" y="3144011"/>
                  </a:lnTo>
                  <a:lnTo>
                    <a:pt x="6192011" y="3169919"/>
                  </a:lnTo>
                  <a:lnTo>
                    <a:pt x="5971032" y="3169919"/>
                  </a:lnTo>
                  <a:lnTo>
                    <a:pt x="5971032" y="3144011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5687" y="5629275"/>
              <a:ext cx="6767830" cy="0"/>
            </a:xfrm>
            <a:custGeom>
              <a:avLst/>
              <a:gdLst/>
              <a:ahLst/>
              <a:cxnLst/>
              <a:rect l="l" t="t" r="r" b="b"/>
              <a:pathLst>
                <a:path w="6767830">
                  <a:moveTo>
                    <a:pt x="0" y="0"/>
                  </a:moveTo>
                  <a:lnTo>
                    <a:pt x="6767512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1055687" y="2035175"/>
            <a:ext cx="6767830" cy="0"/>
          </a:xfrm>
          <a:custGeom>
            <a:avLst/>
            <a:gdLst/>
            <a:ahLst/>
            <a:cxnLst/>
            <a:rect l="l" t="t" r="r" b="b"/>
            <a:pathLst>
              <a:path w="6767830">
                <a:moveTo>
                  <a:pt x="0" y="0"/>
                </a:moveTo>
                <a:lnTo>
                  <a:pt x="6767512" y="0"/>
                </a:lnTo>
              </a:path>
            </a:pathLst>
          </a:custGeom>
          <a:ln w="3175">
            <a:solidFill>
              <a:srgbClr val="DADA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79449" y="5524906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0" dirty="0">
                <a:latin typeface="Carlito"/>
                <a:cs typeface="Carlito"/>
              </a:rPr>
              <a:t>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8800" y="5166105"/>
            <a:ext cx="4178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rlito"/>
                <a:cs typeface="Carlito"/>
              </a:rPr>
              <a:t>10,000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8800" y="4805552"/>
            <a:ext cx="4178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rlito"/>
                <a:cs typeface="Carlito"/>
              </a:rPr>
              <a:t>20,000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58800" y="4446777"/>
            <a:ext cx="4178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rlito"/>
                <a:cs typeface="Carlito"/>
              </a:rPr>
              <a:t>30,000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8800" y="4086225"/>
            <a:ext cx="4178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rlito"/>
                <a:cs typeface="Carlito"/>
              </a:rPr>
              <a:t>40,000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8800" y="3727450"/>
            <a:ext cx="41783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Carlito"/>
                <a:cs typeface="Carlito"/>
              </a:rPr>
              <a:t>50,000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58800" y="3368116"/>
            <a:ext cx="418465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rlito"/>
                <a:cs typeface="Carlito"/>
              </a:rPr>
              <a:t>60,000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8800" y="3008122"/>
            <a:ext cx="4178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rlito"/>
                <a:cs typeface="Carlito"/>
              </a:rPr>
              <a:t>70,000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8800" y="2649474"/>
            <a:ext cx="4178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rlito"/>
                <a:cs typeface="Carlito"/>
              </a:rPr>
              <a:t>80,000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8800" y="2288794"/>
            <a:ext cx="4178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rlito"/>
                <a:cs typeface="Carlito"/>
              </a:rPr>
              <a:t>90,000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7476" y="1930145"/>
            <a:ext cx="489584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Carlito"/>
                <a:cs typeface="Carlito"/>
              </a:rPr>
              <a:t>100,000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22375" y="5654751"/>
            <a:ext cx="34867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8620" algn="l"/>
                <a:tab pos="1634489" algn="l"/>
                <a:tab pos="2023745" algn="l"/>
                <a:tab pos="2436495" algn="l"/>
                <a:tab pos="2760345" algn="l"/>
              </a:tabLst>
            </a:pPr>
            <a:r>
              <a:rPr sz="1100" spc="-25" dirty="0">
                <a:latin typeface="Carlito"/>
                <a:cs typeface="Carlito"/>
              </a:rPr>
              <a:t>MoJ</a:t>
            </a:r>
            <a:r>
              <a:rPr sz="1100" dirty="0">
                <a:latin typeface="Carlito"/>
                <a:cs typeface="Carlito"/>
              </a:rPr>
              <a:t>	DWP</a:t>
            </a:r>
            <a:r>
              <a:rPr sz="1100" spc="35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HMRC</a:t>
            </a:r>
            <a:r>
              <a:rPr sz="1100" spc="365" dirty="0">
                <a:latin typeface="Carlito"/>
                <a:cs typeface="Carlito"/>
              </a:rPr>
              <a:t> </a:t>
            </a:r>
            <a:r>
              <a:rPr sz="1100" spc="-25" dirty="0">
                <a:latin typeface="Carlito"/>
                <a:cs typeface="Carlito"/>
              </a:rPr>
              <a:t>MoD</a:t>
            </a:r>
            <a:r>
              <a:rPr sz="1100" dirty="0">
                <a:latin typeface="Carlito"/>
                <a:cs typeface="Carlito"/>
              </a:rPr>
              <a:t>	</a:t>
            </a:r>
            <a:r>
              <a:rPr sz="1100" spc="-25" dirty="0">
                <a:latin typeface="Carlito"/>
                <a:cs typeface="Carlito"/>
              </a:rPr>
              <a:t>HO</a:t>
            </a:r>
            <a:r>
              <a:rPr sz="1100" dirty="0">
                <a:latin typeface="Carlito"/>
                <a:cs typeface="Carlito"/>
              </a:rPr>
              <a:t>	</a:t>
            </a:r>
            <a:r>
              <a:rPr sz="1100" spc="-25" dirty="0">
                <a:latin typeface="Carlito"/>
                <a:cs typeface="Carlito"/>
              </a:rPr>
              <a:t>DfT</a:t>
            </a:r>
            <a:r>
              <a:rPr sz="1100" dirty="0">
                <a:latin typeface="Carlito"/>
                <a:cs typeface="Carlito"/>
              </a:rPr>
              <a:t>	</a:t>
            </a:r>
            <a:r>
              <a:rPr sz="1100" spc="-25" dirty="0">
                <a:latin typeface="Carlito"/>
                <a:cs typeface="Carlito"/>
              </a:rPr>
              <a:t>CO</a:t>
            </a:r>
            <a:r>
              <a:rPr sz="1100" dirty="0">
                <a:latin typeface="Carlito"/>
                <a:cs typeface="Carlito"/>
              </a:rPr>
              <a:t>	Defra</a:t>
            </a:r>
            <a:r>
              <a:rPr sz="1100" spc="390" dirty="0">
                <a:latin typeface="Carlito"/>
                <a:cs typeface="Carlito"/>
              </a:rPr>
              <a:t> </a:t>
            </a:r>
            <a:r>
              <a:rPr sz="1100" spc="-20" dirty="0">
                <a:latin typeface="Carlito"/>
                <a:cs typeface="Carlito"/>
              </a:rPr>
              <a:t>DHSC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08905" y="5654751"/>
            <a:ext cx="103631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rlito"/>
                <a:cs typeface="Carlito"/>
              </a:rPr>
              <a:t>DBT</a:t>
            </a:r>
            <a:r>
              <a:rPr sz="1100" spc="39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DLUHC</a:t>
            </a:r>
            <a:r>
              <a:rPr sz="1100" spc="145" dirty="0">
                <a:latin typeface="Carlito"/>
                <a:cs typeface="Carlito"/>
              </a:rPr>
              <a:t>  </a:t>
            </a:r>
            <a:r>
              <a:rPr sz="1100" spc="-25" dirty="0">
                <a:latin typeface="Carlito"/>
                <a:cs typeface="Carlito"/>
              </a:rPr>
              <a:t>DfE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859907" y="5654751"/>
            <a:ext cx="19500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rlito"/>
                <a:cs typeface="Carlito"/>
              </a:rPr>
              <a:t>FCDO</a:t>
            </a:r>
            <a:r>
              <a:rPr sz="1100" spc="185" dirty="0">
                <a:latin typeface="Carlito"/>
                <a:cs typeface="Carlito"/>
              </a:rPr>
              <a:t>  </a:t>
            </a:r>
            <a:r>
              <a:rPr sz="1100" dirty="0">
                <a:latin typeface="Carlito"/>
                <a:cs typeface="Carlito"/>
              </a:rPr>
              <a:t>DSIT</a:t>
            </a:r>
            <a:r>
              <a:rPr sz="1100" spc="4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DESNZ</a:t>
            </a:r>
            <a:r>
              <a:rPr sz="1100" spc="32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HMT</a:t>
            </a:r>
            <a:r>
              <a:rPr sz="1100" spc="430" dirty="0">
                <a:latin typeface="Carlito"/>
                <a:cs typeface="Carlito"/>
              </a:rPr>
              <a:t> </a:t>
            </a:r>
            <a:r>
              <a:rPr sz="1100" spc="-20" dirty="0">
                <a:latin typeface="Carlito"/>
                <a:cs typeface="Carlito"/>
              </a:rPr>
              <a:t>DCMS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60375" y="59610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4" h="133350">
                <a:moveTo>
                  <a:pt x="179387" y="0"/>
                </a:moveTo>
                <a:lnTo>
                  <a:pt x="0" y="0"/>
                </a:lnTo>
                <a:lnTo>
                  <a:pt x="0" y="133350"/>
                </a:lnTo>
                <a:lnTo>
                  <a:pt x="179387" y="133350"/>
                </a:lnTo>
                <a:lnTo>
                  <a:pt x="179387" y="0"/>
                </a:lnTo>
                <a:close/>
              </a:path>
            </a:pathLst>
          </a:custGeom>
          <a:solidFill>
            <a:srgbClr val="002C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776476" y="5961062"/>
            <a:ext cx="179705" cy="133350"/>
          </a:xfrm>
          <a:custGeom>
            <a:avLst/>
            <a:gdLst/>
            <a:ahLst/>
            <a:cxnLst/>
            <a:rect l="l" t="t" r="r" b="b"/>
            <a:pathLst>
              <a:path w="179705" h="133350">
                <a:moveTo>
                  <a:pt x="179387" y="0"/>
                </a:moveTo>
                <a:lnTo>
                  <a:pt x="0" y="0"/>
                </a:lnTo>
                <a:lnTo>
                  <a:pt x="0" y="133350"/>
                </a:lnTo>
                <a:lnTo>
                  <a:pt x="179387" y="133350"/>
                </a:lnTo>
                <a:lnTo>
                  <a:pt x="179387" y="0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44500" y="5876509"/>
            <a:ext cx="5285740" cy="53213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45745">
              <a:lnSpc>
                <a:spcPct val="100000"/>
              </a:lnSpc>
              <a:spcBef>
                <a:spcPts val="575"/>
              </a:spcBef>
              <a:tabLst>
                <a:tab pos="1562100" algn="l"/>
              </a:tabLst>
            </a:pPr>
            <a:r>
              <a:rPr sz="1000" dirty="0">
                <a:latin typeface="Carlito"/>
                <a:cs typeface="Carlito"/>
              </a:rPr>
              <a:t>Core</a:t>
            </a:r>
            <a:r>
              <a:rPr sz="1000" spc="-35" dirty="0">
                <a:latin typeface="Carlito"/>
                <a:cs typeface="Carlito"/>
              </a:rPr>
              <a:t> </a:t>
            </a:r>
            <a:r>
              <a:rPr sz="1000" dirty="0">
                <a:latin typeface="Carlito"/>
                <a:cs typeface="Carlito"/>
              </a:rPr>
              <a:t>department</a:t>
            </a:r>
            <a:r>
              <a:rPr sz="1000" spc="-25" dirty="0">
                <a:latin typeface="Carlito"/>
                <a:cs typeface="Carlito"/>
              </a:rPr>
              <a:t> </a:t>
            </a:r>
            <a:r>
              <a:rPr sz="1000" spc="-50" dirty="0">
                <a:latin typeface="Carlito"/>
                <a:cs typeface="Carlito"/>
              </a:rPr>
              <a:t>1</a:t>
            </a:r>
            <a:r>
              <a:rPr sz="1000" dirty="0">
                <a:latin typeface="Carlito"/>
                <a:cs typeface="Carlito"/>
              </a:rPr>
              <a:t>	Other</a:t>
            </a:r>
            <a:r>
              <a:rPr sz="1000" spc="20" dirty="0">
                <a:latin typeface="Carlito"/>
                <a:cs typeface="Carlito"/>
              </a:rPr>
              <a:t> </a:t>
            </a:r>
            <a:r>
              <a:rPr sz="1000" spc="-10" dirty="0">
                <a:latin typeface="Carlito"/>
                <a:cs typeface="Carlito"/>
              </a:rPr>
              <a:t>organistions</a:t>
            </a:r>
            <a:r>
              <a:rPr sz="1000" spc="5" dirty="0">
                <a:latin typeface="Carlito"/>
                <a:cs typeface="Carlito"/>
              </a:rPr>
              <a:t> </a:t>
            </a:r>
            <a:r>
              <a:rPr sz="1000" spc="-50" dirty="0">
                <a:latin typeface="Carlito"/>
                <a:cs typeface="Carlito"/>
              </a:rPr>
              <a:t>2</a:t>
            </a:r>
            <a:endParaRPr sz="10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  <a:spcBef>
                <a:spcPts val="390"/>
              </a:spcBef>
            </a:pPr>
            <a:r>
              <a:rPr sz="800" dirty="0">
                <a:latin typeface="Carlito"/>
                <a:cs typeface="Carlito"/>
              </a:rPr>
              <a:t>1.</a:t>
            </a:r>
            <a:r>
              <a:rPr sz="800" spc="-3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Core</a:t>
            </a:r>
            <a:r>
              <a:rPr sz="800" spc="-3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department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taken</a:t>
            </a:r>
            <a:r>
              <a:rPr sz="800" spc="-1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as</a:t>
            </a:r>
            <a:r>
              <a:rPr sz="800" spc="-3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the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relevant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department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excluding</a:t>
            </a:r>
            <a:r>
              <a:rPr sz="800" spc="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agencies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2.</a:t>
            </a:r>
            <a:r>
              <a:rPr sz="800" spc="-4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Other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spc="-10" dirty="0">
                <a:latin typeface="Carlito"/>
                <a:cs typeface="Carlito"/>
              </a:rPr>
              <a:t>organisations</a:t>
            </a:r>
            <a:r>
              <a:rPr sz="800" spc="-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taken</a:t>
            </a:r>
            <a:r>
              <a:rPr sz="800" spc="-1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as</a:t>
            </a:r>
            <a:r>
              <a:rPr sz="800" spc="-20" dirty="0">
                <a:latin typeface="Carlito"/>
                <a:cs typeface="Carlito"/>
              </a:rPr>
              <a:t> </a:t>
            </a:r>
            <a:r>
              <a:rPr sz="800" spc="-10" dirty="0">
                <a:latin typeface="Carlito"/>
                <a:cs typeface="Carlito"/>
              </a:rPr>
              <a:t>non-</a:t>
            </a:r>
            <a:r>
              <a:rPr sz="800" dirty="0">
                <a:latin typeface="Carlito"/>
                <a:cs typeface="Carlito"/>
              </a:rPr>
              <a:t>department</a:t>
            </a:r>
            <a:r>
              <a:rPr sz="800" spc="-5" dirty="0">
                <a:latin typeface="Carlito"/>
                <a:cs typeface="Carlito"/>
              </a:rPr>
              <a:t> </a:t>
            </a:r>
            <a:r>
              <a:rPr sz="800" spc="-10" dirty="0">
                <a:latin typeface="Carlito"/>
                <a:cs typeface="Carlito"/>
              </a:rPr>
              <a:t>roles</a:t>
            </a:r>
            <a:r>
              <a:rPr sz="800" spc="500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Source:</a:t>
            </a:r>
            <a:r>
              <a:rPr sz="800" spc="-10" dirty="0">
                <a:latin typeface="Carlito"/>
                <a:cs typeface="Carlito"/>
              </a:rPr>
              <a:t> Institute </a:t>
            </a:r>
            <a:r>
              <a:rPr sz="800" dirty="0">
                <a:latin typeface="Carlito"/>
                <a:cs typeface="Carlito"/>
              </a:rPr>
              <a:t>for</a:t>
            </a:r>
            <a:r>
              <a:rPr sz="800" spc="-5" dirty="0">
                <a:latin typeface="Carlito"/>
                <a:cs typeface="Carlito"/>
              </a:rPr>
              <a:t> </a:t>
            </a:r>
            <a:r>
              <a:rPr sz="800" dirty="0">
                <a:latin typeface="Carlito"/>
                <a:cs typeface="Carlito"/>
              </a:rPr>
              <a:t>government,</a:t>
            </a:r>
            <a:r>
              <a:rPr sz="800" spc="-5" dirty="0">
                <a:latin typeface="Carlito"/>
                <a:cs typeface="Carlito"/>
              </a:rPr>
              <a:t> </a:t>
            </a:r>
            <a:r>
              <a:rPr sz="800" spc="-25" dirty="0">
                <a:latin typeface="Carlito"/>
                <a:cs typeface="Carlito"/>
              </a:rPr>
              <a:t>ONS</a:t>
            </a:r>
            <a:endParaRPr sz="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6DF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2734</Words>
  <Application>Microsoft Office PowerPoint</Application>
  <PresentationFormat>Widescreen</PresentationFormat>
  <Paragraphs>546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Carlito</vt:lpstr>
      <vt:lpstr>Liberation Sans Narrow</vt:lpstr>
      <vt:lpstr>Times New Roman</vt:lpstr>
      <vt:lpstr>Office Theme</vt:lpstr>
      <vt:lpstr>OVERVIEW OF UK GOVERNMENT DEPARTMENTS</vt:lpstr>
      <vt:lpstr>WHAT ARE THE DIFFERENT TYPES OF GOVERNMENT ORGANISATIONS IN THE UK? Public sector bodies in the UK can broadly be categorised across 5 groups</vt:lpstr>
      <vt:lpstr>WHO HOLDS THE POWER?</vt:lpstr>
      <vt:lpstr>WHAT DOES A ‘TYPICAL’ UK GOVERNMENT DEPARTMENT LOOK LIKE? A standard government department is split into multiple directorates (divisions, groups, units, etc.)</vt:lpstr>
      <vt:lpstr>THE TRANSFORMATION PROCESS</vt:lpstr>
      <vt:lpstr>BUDGETARY CYCLES IN UK GOVERNMENT There are numerous, overlapping processes which determine a department’s priorities and budget;  they drive capacity to deliver transformation</vt:lpstr>
      <vt:lpstr>TIMELINE OF UK GOVERNMENT SPENDING REVIEWS SINCE 1998</vt:lpstr>
      <vt:lpstr>CIVIL SERVANTS AND GRADES</vt:lpstr>
      <vt:lpstr>WHO ARE CIVIL SERVANTS AND WHERE ARE THEY DISTRIBUTED?</vt:lpstr>
      <vt:lpstr>HOW ARE CIVIL SERVICE GRADES STRUCTURED?</vt:lpstr>
      <vt:lpstr>BEST PRACTICES IN GOVERNMENT</vt:lpstr>
      <vt:lpstr>UK GOVERNMENT BEST PRACTICES The government publishes extensive guidance for operating in the public sector; this guidance can be referenced within proposals and to demonstrate adherence to best practices</vt:lpstr>
      <vt:lpstr>DEEP-DIVE ON THE ‘GREEN BOOK’: BUSINESS CASES (1/3) The Green Book sets out three stages for the appraisal of business cases</vt:lpstr>
      <vt:lpstr>DEEP-DIVE ON THE ‘GREEN BOOK’: BUSINESS CASES (2/3) The Green Book also sets out the “five case model” which is best practice for the execution of business cases</vt:lpstr>
      <vt:lpstr>DEEP-DIVE ON THE ‘GREEN BOOK’: BUSINESS CASES (3/3) The development of the five-case model is distributed across the three stages of business case development</vt:lpstr>
      <vt:lpstr>DEEP DIVE ON RISK MANAGEMENT: THREE LINES OF DEFENCE MODEL</vt:lpstr>
      <vt:lpstr>DEEP DIVE ON RISK MANAGEMENT: ADDITIONAL DETAIL ON 3LOD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Player, Robbie</dc:creator>
  <cp:keywords>OW21.Widescreen.20221107.2</cp:keywords>
  <cp:lastModifiedBy>Katie Heffron</cp:lastModifiedBy>
  <cp:revision>1</cp:revision>
  <dcterms:created xsi:type="dcterms:W3CDTF">2025-01-30T09:56:03Z</dcterms:created>
  <dcterms:modified xsi:type="dcterms:W3CDTF">2025-01-30T11:26:17Z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2025-01-30T00:00:00Z</vt:filetime>
  </property>
  <property fmtid="{D5CDD505-2E9C-101B-9397-08002B2CF9AE}" pid="5" name="Producer">
    <vt:lpwstr>3-Heights(TM) PDF Security Shell 4.8.25.2 (http://www.pdf-tools.com)</vt:lpwstr>
  </property>
</Properties>
</file>